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64"/>
  </p:notesMasterIdLst>
  <p:sldIdLst>
    <p:sldId id="256" r:id="rId2"/>
    <p:sldId id="305" r:id="rId3"/>
    <p:sldId id="356" r:id="rId4"/>
    <p:sldId id="303" r:id="rId5"/>
    <p:sldId id="335" r:id="rId6"/>
    <p:sldId id="336" r:id="rId7"/>
    <p:sldId id="339" r:id="rId8"/>
    <p:sldId id="340" r:id="rId9"/>
    <p:sldId id="342" r:id="rId10"/>
    <p:sldId id="345" r:id="rId11"/>
    <p:sldId id="258" r:id="rId12"/>
    <p:sldId id="268" r:id="rId13"/>
    <p:sldId id="259" r:id="rId14"/>
    <p:sldId id="364" r:id="rId15"/>
    <p:sldId id="310" r:id="rId16"/>
    <p:sldId id="311" r:id="rId17"/>
    <p:sldId id="312" r:id="rId18"/>
    <p:sldId id="361" r:id="rId19"/>
    <p:sldId id="261" r:id="rId20"/>
    <p:sldId id="337" r:id="rId21"/>
    <p:sldId id="338" r:id="rId22"/>
    <p:sldId id="328" r:id="rId23"/>
    <p:sldId id="274" r:id="rId24"/>
    <p:sldId id="264" r:id="rId25"/>
    <p:sldId id="265" r:id="rId26"/>
    <p:sldId id="279" r:id="rId27"/>
    <p:sldId id="352" r:id="rId28"/>
    <p:sldId id="289" r:id="rId29"/>
    <p:sldId id="293" r:id="rId30"/>
    <p:sldId id="298" r:id="rId31"/>
    <p:sldId id="300" r:id="rId32"/>
    <p:sldId id="360" r:id="rId33"/>
    <p:sldId id="299" r:id="rId34"/>
    <p:sldId id="272" r:id="rId35"/>
    <p:sldId id="369" r:id="rId36"/>
    <p:sldId id="365" r:id="rId37"/>
    <p:sldId id="366" r:id="rId38"/>
    <p:sldId id="367" r:id="rId39"/>
    <p:sldId id="368" r:id="rId40"/>
    <p:sldId id="357" r:id="rId41"/>
    <p:sldId id="370" r:id="rId42"/>
    <p:sldId id="353" r:id="rId43"/>
    <p:sldId id="354" r:id="rId44"/>
    <p:sldId id="373" r:id="rId45"/>
    <p:sldId id="381" r:id="rId46"/>
    <p:sldId id="281" r:id="rId47"/>
    <p:sldId id="282" r:id="rId48"/>
    <p:sldId id="283" r:id="rId49"/>
    <p:sldId id="284" r:id="rId50"/>
    <p:sldId id="285" r:id="rId51"/>
    <p:sldId id="294" r:id="rId52"/>
    <p:sldId id="287" r:id="rId53"/>
    <p:sldId id="288" r:id="rId54"/>
    <p:sldId id="257" r:id="rId55"/>
    <p:sldId id="355" r:id="rId56"/>
    <p:sldId id="374" r:id="rId57"/>
    <p:sldId id="306" r:id="rId58"/>
    <p:sldId id="386" r:id="rId59"/>
    <p:sldId id="390" r:id="rId60"/>
    <p:sldId id="307" r:id="rId61"/>
    <p:sldId id="358" r:id="rId62"/>
    <p:sldId id="372" r:id="rId63"/>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05" autoAdjust="0"/>
  </p:normalViewPr>
  <p:slideViewPr>
    <p:cSldViewPr>
      <p:cViewPr varScale="1">
        <p:scale>
          <a:sx n="64" d="100"/>
          <a:sy n="64" d="100"/>
        </p:scale>
        <p:origin x="1340"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778379-47C2-4F5E-89D3-E03753615594}" type="datetimeFigureOut">
              <a:rPr lang="nl-NL" smtClean="0"/>
              <a:t>30-8-2019</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3DD79A-AAAE-4A72-BAA0-3C6C80142529}" type="slidenum">
              <a:rPr lang="nl-NL" smtClean="0"/>
              <a:t>‹nr.›</a:t>
            </a:fld>
            <a:endParaRPr lang="nl-NL"/>
          </a:p>
        </p:txBody>
      </p:sp>
    </p:spTree>
    <p:extLst>
      <p:ext uri="{BB962C8B-B14F-4D97-AF65-F5344CB8AC3E}">
        <p14:creationId xmlns:p14="http://schemas.microsoft.com/office/powerpoint/2010/main" val="58632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Fotonr</a:t>
            </a:r>
            <a:r>
              <a:rPr lang="nl-NL" dirty="0"/>
              <a:t>. 000323 Burg </a:t>
            </a:r>
            <a:r>
              <a:rPr lang="nl-NL" dirty="0" err="1"/>
              <a:t>Rauppstraat</a:t>
            </a:r>
            <a:r>
              <a:rPr lang="nl-NL" dirty="0"/>
              <a:t>, links pension </a:t>
            </a:r>
            <a:r>
              <a:rPr lang="nl-NL" dirty="0" err="1"/>
              <a:t>Mariengaarde</a:t>
            </a:r>
            <a:r>
              <a:rPr lang="nl-NL" dirty="0"/>
              <a:t>, op de achtergrond de Ringbaan-West </a:t>
            </a:r>
            <a:r>
              <a:rPr lang="nl-NL" dirty="0" err="1"/>
              <a:t>mt</a:t>
            </a:r>
            <a:r>
              <a:rPr lang="nl-NL" dirty="0"/>
              <a:t> de parochiekerk van de H. Margarita</a:t>
            </a:r>
            <a:r>
              <a:rPr lang="nl-NL" baseline="0" dirty="0"/>
              <a:t> Maria  10.1941</a:t>
            </a:r>
            <a:endParaRPr lang="nl-NL" dirty="0"/>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6</a:t>
            </a:fld>
            <a:endParaRPr lang="nl-NL"/>
          </a:p>
        </p:txBody>
      </p:sp>
    </p:spTree>
    <p:extLst>
      <p:ext uri="{BB962C8B-B14F-4D97-AF65-F5344CB8AC3E}">
        <p14:creationId xmlns:p14="http://schemas.microsoft.com/office/powerpoint/2010/main" val="2133439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Fotonr</a:t>
            </a:r>
            <a:r>
              <a:rPr lang="nl-NL" dirty="0"/>
              <a:t> 000320 RAT Kapel</a:t>
            </a:r>
            <a:r>
              <a:rPr lang="nl-NL" baseline="0" dirty="0"/>
              <a:t> Mariëngaarde</a:t>
            </a:r>
            <a:endParaRPr lang="nl-NL" dirty="0"/>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11</a:t>
            </a:fld>
            <a:endParaRPr lang="nl-NL"/>
          </a:p>
        </p:txBody>
      </p:sp>
    </p:spTree>
    <p:extLst>
      <p:ext uri="{BB962C8B-B14F-4D97-AF65-F5344CB8AC3E}">
        <p14:creationId xmlns:p14="http://schemas.microsoft.com/office/powerpoint/2010/main" val="406876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Fotonr</a:t>
            </a:r>
            <a:r>
              <a:rPr lang="nl-NL" dirty="0"/>
              <a:t>. 042157 Inzegening</a:t>
            </a:r>
            <a:r>
              <a:rPr lang="nl-NL" baseline="0" dirty="0"/>
              <a:t> van opening Mariëngaarde aan de burg. </a:t>
            </a:r>
            <a:r>
              <a:rPr lang="nl-NL" baseline="0" dirty="0" err="1"/>
              <a:t>Rauppstraat</a:t>
            </a:r>
            <a:r>
              <a:rPr lang="nl-NL" baseline="0" dirty="0"/>
              <a:t> 18 op 28juni 1935 Zittend derde van links pastoor de </a:t>
            </a:r>
            <a:r>
              <a:rPr lang="nl-NL" baseline="0" dirty="0" err="1"/>
              <a:t>Kleyn</a:t>
            </a:r>
            <a:r>
              <a:rPr lang="nl-NL" baseline="0" dirty="0"/>
              <a:t>, in het midden </a:t>
            </a:r>
            <a:r>
              <a:rPr lang="nl-NL" baseline="0" dirty="0" err="1"/>
              <a:t>mgr.</a:t>
            </a:r>
            <a:r>
              <a:rPr lang="nl-NL" baseline="0" dirty="0"/>
              <a:t> Dubbeldam en naast hem </a:t>
            </a:r>
            <a:r>
              <a:rPr lang="nl-NL" baseline="0" dirty="0" err="1"/>
              <a:t>mgr.</a:t>
            </a:r>
            <a:r>
              <a:rPr lang="nl-NL" baseline="0" dirty="0"/>
              <a:t> Diepen. Staande vijfde van rechts burg. Van den Mortel</a:t>
            </a:r>
            <a:endParaRPr lang="nl-NL" dirty="0"/>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13</a:t>
            </a:fld>
            <a:endParaRPr lang="nl-NL"/>
          </a:p>
        </p:txBody>
      </p:sp>
    </p:spTree>
    <p:extLst>
      <p:ext uri="{BB962C8B-B14F-4D97-AF65-F5344CB8AC3E}">
        <p14:creationId xmlns:p14="http://schemas.microsoft.com/office/powerpoint/2010/main" val="330353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Nr. 651381 juni 1935 fotograaf B. van </a:t>
            </a:r>
            <a:r>
              <a:rPr lang="nl-NL" dirty="0" err="1"/>
              <a:t>Eerd</a:t>
            </a:r>
            <a:r>
              <a:rPr lang="nl-NL" dirty="0"/>
              <a:t> &amp; Zn. De hal van het hoofdgebouw met links de lift, in het midden de houten bewerkte trap en naast de trap onder de boog een zitje</a:t>
            </a:r>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19</a:t>
            </a:fld>
            <a:endParaRPr lang="nl-NL"/>
          </a:p>
        </p:txBody>
      </p:sp>
    </p:spTree>
    <p:extLst>
      <p:ext uri="{BB962C8B-B14F-4D97-AF65-F5344CB8AC3E}">
        <p14:creationId xmlns:p14="http://schemas.microsoft.com/office/powerpoint/2010/main" val="1470477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Nr. 651375 juni 1935, fotograaf B. van </a:t>
            </a:r>
            <a:r>
              <a:rPr lang="nl-NL" dirty="0" err="1"/>
              <a:t>Eerd</a:t>
            </a:r>
            <a:r>
              <a:rPr lang="nl-NL" dirty="0"/>
              <a:t> &amp; Zn Tilburg</a:t>
            </a:r>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24</a:t>
            </a:fld>
            <a:endParaRPr lang="nl-NL"/>
          </a:p>
        </p:txBody>
      </p:sp>
    </p:spTree>
    <p:extLst>
      <p:ext uri="{BB962C8B-B14F-4D97-AF65-F5344CB8AC3E}">
        <p14:creationId xmlns:p14="http://schemas.microsoft.com/office/powerpoint/2010/main" val="417835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Nr. 651380 , juni 1935 Een kijkje</a:t>
            </a:r>
            <a:r>
              <a:rPr lang="nl-NL" baseline="0" dirty="0"/>
              <a:t> in het model interieur van een zitkamer. De zware meubelen, de draperieën en de pompeuze kasten en lampen waren een typisch voorbeeld van een eigentijds interieur in de jaren dertig van de vorige eeuw.</a:t>
            </a:r>
            <a:endParaRPr lang="nl-NL" dirty="0"/>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25</a:t>
            </a:fld>
            <a:endParaRPr lang="nl-NL"/>
          </a:p>
        </p:txBody>
      </p:sp>
    </p:spTree>
    <p:extLst>
      <p:ext uri="{BB962C8B-B14F-4D97-AF65-F5344CB8AC3E}">
        <p14:creationId xmlns:p14="http://schemas.microsoft.com/office/powerpoint/2010/main" val="2620483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26 juni 1935 in gebruik genomen, architect A.J. Kropholler. Annotatie Katholiek Tilburg in beeld, p. 99; Beschrijving, doel en opzet van het pension “</a:t>
            </a:r>
            <a:r>
              <a:rPr lang="nl-NL" dirty="0" err="1"/>
              <a:t>Mariëngaarde”villapark</a:t>
            </a:r>
            <a:r>
              <a:rPr lang="nl-NL" dirty="0"/>
              <a:t> </a:t>
            </a:r>
            <a:r>
              <a:rPr lang="nl-NL" dirty="0" err="1"/>
              <a:t>fotonr</a:t>
            </a:r>
            <a:r>
              <a:rPr lang="nl-NL" dirty="0"/>
              <a:t> 000319</a:t>
            </a:r>
          </a:p>
        </p:txBody>
      </p:sp>
      <p:sp>
        <p:nvSpPr>
          <p:cNvPr id="4" name="Tijdelijke aanduiding voor dianummer 3"/>
          <p:cNvSpPr>
            <a:spLocks noGrp="1"/>
          </p:cNvSpPr>
          <p:nvPr>
            <p:ph type="sldNum" sz="quarter" idx="10"/>
          </p:nvPr>
        </p:nvSpPr>
        <p:spPr/>
        <p:txBody>
          <a:bodyPr/>
          <a:lstStyle/>
          <a:p>
            <a:fld id="{D03DD79A-AAAE-4A72-BAA0-3C6C80142529}" type="slidenum">
              <a:rPr lang="nl-NL" smtClean="0"/>
              <a:t>54</a:t>
            </a:fld>
            <a:endParaRPr lang="nl-NL"/>
          </a:p>
        </p:txBody>
      </p:sp>
    </p:spTree>
    <p:extLst>
      <p:ext uri="{BB962C8B-B14F-4D97-AF65-F5344CB8AC3E}">
        <p14:creationId xmlns:p14="http://schemas.microsoft.com/office/powerpoint/2010/main" val="3463084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Ref idx="1002">
        <a:schemeClr val="bg2"/>
      </p:bgRef>
    </p:bg>
    <p:spTree>
      <p:nvGrpSpPr>
        <p:cNvPr id="1" name=""/>
        <p:cNvGrpSpPr/>
        <p:nvPr/>
      </p:nvGrpSpPr>
      <p:grpSpPr>
        <a:xfrm>
          <a:off x="0" y="0"/>
          <a:ext cx="0" cy="0"/>
          <a:chOff x="0" y="0"/>
          <a:chExt cx="0" cy="0"/>
        </a:xfrm>
      </p:grpSpPr>
      <p:sp>
        <p:nvSpPr>
          <p:cNvPr id="7" name="Vrije v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Vrije v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el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nl-NL"/>
              <a:t>Klik om de stijl te bewerken</a:t>
            </a:r>
            <a:endParaRPr kumimoji="0" lang="en-US"/>
          </a:p>
        </p:txBody>
      </p:sp>
      <p:sp>
        <p:nvSpPr>
          <p:cNvPr id="17" name="Ondertitel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l-NL"/>
              <a:t>Klik om de ondertitelstijl van het model te bewerken</a:t>
            </a:r>
            <a:endParaRPr kumimoji="0" lang="en-US"/>
          </a:p>
        </p:txBody>
      </p:sp>
      <p:sp>
        <p:nvSpPr>
          <p:cNvPr id="30" name="Tijdelijke aanduiding voor datum 29"/>
          <p:cNvSpPr>
            <a:spLocks noGrp="1"/>
          </p:cNvSpPr>
          <p:nvPr>
            <p:ph type="dt" sz="half" idx="10"/>
          </p:nvPr>
        </p:nvSpPr>
        <p:spPr/>
        <p:txBody>
          <a:bodyPr/>
          <a:lstStyle/>
          <a:p>
            <a:fld id="{30C1413E-5564-476D-8392-7E1CA047802E}" type="datetime1">
              <a:rPr lang="nl-NL" smtClean="0"/>
              <a:t>30-8-2019</a:t>
            </a:fld>
            <a:endParaRPr lang="nl-NL"/>
          </a:p>
        </p:txBody>
      </p:sp>
      <p:sp>
        <p:nvSpPr>
          <p:cNvPr id="19" name="Tijdelijke aanduiding voor voettekst 18"/>
          <p:cNvSpPr>
            <a:spLocks noGrp="1"/>
          </p:cNvSpPr>
          <p:nvPr>
            <p:ph type="ftr" sz="quarter" idx="11"/>
          </p:nvPr>
        </p:nvSpPr>
        <p:spPr/>
        <p:txBody>
          <a:bodyPr/>
          <a:lstStyle/>
          <a:p>
            <a:r>
              <a:rPr lang="nl-NL"/>
              <a:t>Helma Keijzers, Regionaal Archief Tilburg 2015</a:t>
            </a:r>
          </a:p>
        </p:txBody>
      </p:sp>
      <p:sp>
        <p:nvSpPr>
          <p:cNvPr id="27" name="Tijdelijke aanduiding voor dianummer 26"/>
          <p:cNvSpPr>
            <a:spLocks noGrp="1"/>
          </p:cNvSpPr>
          <p:nvPr>
            <p:ph type="sldNum" sz="quarter" idx="12"/>
          </p:nvPr>
        </p:nvSpPr>
        <p:spPr/>
        <p:txBody>
          <a:bodyPr/>
          <a:lstStyle/>
          <a:p>
            <a:fld id="{DD6954DD-B6C8-4487-82EE-B27DA19FC7DF}" type="slidenum">
              <a:rPr lang="nl-NL" smtClean="0"/>
              <a:t>‹nr.›</a:t>
            </a:fld>
            <a:endParaRPr lang="nl-N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10E95F1B-90EC-4650-B6EC-2090423FA884}" type="datetime1">
              <a:rPr lang="nl-NL" smtClean="0"/>
              <a:t>30-8-2019</a:t>
            </a:fld>
            <a:endParaRPr lang="nl-NL"/>
          </a:p>
        </p:txBody>
      </p:sp>
      <p:sp>
        <p:nvSpPr>
          <p:cNvPr id="5" name="Tijdelijke aanduiding voor voettekst 4"/>
          <p:cNvSpPr>
            <a:spLocks noGrp="1"/>
          </p:cNvSpPr>
          <p:nvPr>
            <p:ph type="ftr" sz="quarter" idx="11"/>
          </p:nvPr>
        </p:nvSpPr>
        <p:spPr/>
        <p:txBody>
          <a:bodyPr/>
          <a:lstStyle/>
          <a:p>
            <a:r>
              <a:rPr lang="nl-NL"/>
              <a:t>Helma Keijzers, Regionaal Archief Tilburg 2015</a:t>
            </a:r>
          </a:p>
        </p:txBody>
      </p:sp>
      <p:sp>
        <p:nvSpPr>
          <p:cNvPr id="6" name="Tijdelijke aanduiding voor dianummer 5"/>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kumimoji="0" lang="nl-NL"/>
              <a:t>Klik om de stijl te bewerken</a:t>
            </a:r>
            <a:endParaRPr kumimoji="0"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D796576A-20A8-48B2-BBAB-E0F65F656EC7}" type="datetime1">
              <a:rPr lang="nl-NL" smtClean="0"/>
              <a:t>30-8-2019</a:t>
            </a:fld>
            <a:endParaRPr lang="nl-NL"/>
          </a:p>
        </p:txBody>
      </p:sp>
      <p:sp>
        <p:nvSpPr>
          <p:cNvPr id="5" name="Tijdelijke aanduiding voor voettekst 4"/>
          <p:cNvSpPr>
            <a:spLocks noGrp="1"/>
          </p:cNvSpPr>
          <p:nvPr>
            <p:ph type="ftr" sz="quarter" idx="11"/>
          </p:nvPr>
        </p:nvSpPr>
        <p:spPr/>
        <p:txBody>
          <a:bodyPr/>
          <a:lstStyle/>
          <a:p>
            <a:r>
              <a:rPr lang="nl-NL"/>
              <a:t>Helma Keijzers, Regionaal Archief Tilburg 2015</a:t>
            </a:r>
          </a:p>
        </p:txBody>
      </p:sp>
      <p:sp>
        <p:nvSpPr>
          <p:cNvPr id="6" name="Tijdelijke aanduiding voor dianummer 5"/>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gn="l">
              <a:defRPr/>
            </a:lvl1pPr>
          </a:lstStyle>
          <a:p>
            <a:r>
              <a:rPr kumimoji="0" lang="nl-NL"/>
              <a:t>Klik om de stijl te bewerken</a:t>
            </a:r>
            <a:endParaRPr kumimoji="0" lang="en-US"/>
          </a:p>
        </p:txBody>
      </p:sp>
      <p:sp>
        <p:nvSpPr>
          <p:cNvPr id="3" name="Tijdelijke aanduiding voor inhoud 2"/>
          <p:cNvSpPr>
            <a:spLocks noGrp="1"/>
          </p:cNvSpPr>
          <p:nvPr>
            <p:ph idx="1"/>
          </p:nvPr>
        </p:nvSpPr>
        <p:spPr/>
        <p:txBody>
          <a:body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datum 3"/>
          <p:cNvSpPr>
            <a:spLocks noGrp="1"/>
          </p:cNvSpPr>
          <p:nvPr>
            <p:ph type="dt" sz="half" idx="10"/>
          </p:nvPr>
        </p:nvSpPr>
        <p:spPr/>
        <p:txBody>
          <a:bodyPr/>
          <a:lstStyle/>
          <a:p>
            <a:fld id="{D0A6ECA9-73CF-4E27-BBC8-48F88F73B2CF}" type="datetime1">
              <a:rPr lang="nl-NL" smtClean="0"/>
              <a:t>30-8-2019</a:t>
            </a:fld>
            <a:endParaRPr lang="nl-NL"/>
          </a:p>
        </p:txBody>
      </p:sp>
      <p:sp>
        <p:nvSpPr>
          <p:cNvPr id="5" name="Tijdelijke aanduiding voor voettekst 4"/>
          <p:cNvSpPr>
            <a:spLocks noGrp="1"/>
          </p:cNvSpPr>
          <p:nvPr>
            <p:ph type="ftr" sz="quarter" idx="11"/>
          </p:nvPr>
        </p:nvSpPr>
        <p:spPr/>
        <p:txBody>
          <a:bodyPr/>
          <a:lstStyle/>
          <a:p>
            <a:r>
              <a:rPr lang="nl-NL"/>
              <a:t>Helma Keijzers, Regionaal Archief Tilburg 2015</a:t>
            </a:r>
          </a:p>
        </p:txBody>
      </p:sp>
      <p:sp>
        <p:nvSpPr>
          <p:cNvPr id="6" name="Tijdelijke aanduiding voor dianummer 5"/>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2">
        <a:schemeClr val="bg2"/>
      </p:bgRef>
    </p:bg>
    <p:spTree>
      <p:nvGrpSpPr>
        <p:cNvPr id="1" name=""/>
        <p:cNvGrpSpPr/>
        <p:nvPr/>
      </p:nvGrpSpPr>
      <p:grpSpPr>
        <a:xfrm>
          <a:off x="0" y="0"/>
          <a:ext cx="0" cy="0"/>
          <a:chOff x="0" y="0"/>
          <a:chExt cx="0" cy="0"/>
        </a:xfrm>
      </p:grpSpPr>
      <p:sp>
        <p:nvSpPr>
          <p:cNvPr id="7" name="Vrije v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Vrije v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el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l-NL"/>
              <a:t>Klik om de modelstijlen te bewerken</a:t>
            </a:r>
          </a:p>
        </p:txBody>
      </p:sp>
      <p:sp>
        <p:nvSpPr>
          <p:cNvPr id="4" name="Tijdelijke aanduiding voor datum 3"/>
          <p:cNvSpPr>
            <a:spLocks noGrp="1"/>
          </p:cNvSpPr>
          <p:nvPr>
            <p:ph type="dt" sz="half" idx="10"/>
          </p:nvPr>
        </p:nvSpPr>
        <p:spPr/>
        <p:txBody>
          <a:bodyPr/>
          <a:lstStyle/>
          <a:p>
            <a:fld id="{36A5F3F6-C4A2-4A72-99C2-46215E0B1239}" type="datetime1">
              <a:rPr lang="nl-NL" smtClean="0"/>
              <a:t>30-8-2019</a:t>
            </a:fld>
            <a:endParaRPr lang="nl-NL"/>
          </a:p>
        </p:txBody>
      </p:sp>
      <p:sp>
        <p:nvSpPr>
          <p:cNvPr id="5" name="Tijdelijke aanduiding voor voettekst 4"/>
          <p:cNvSpPr>
            <a:spLocks noGrp="1"/>
          </p:cNvSpPr>
          <p:nvPr>
            <p:ph type="ftr" sz="quarter" idx="11"/>
          </p:nvPr>
        </p:nvSpPr>
        <p:spPr/>
        <p:txBody>
          <a:bodyPr/>
          <a:lstStyle/>
          <a:p>
            <a:r>
              <a:rPr lang="nl-NL"/>
              <a:t>Helma Keijzers, Regionaal Archief Tilburg 2015</a:t>
            </a:r>
          </a:p>
        </p:txBody>
      </p:sp>
      <p:sp>
        <p:nvSpPr>
          <p:cNvPr id="6" name="Tijdelijke aanduiding voor dianummer 5"/>
          <p:cNvSpPr>
            <a:spLocks noGrp="1"/>
          </p:cNvSpPr>
          <p:nvPr>
            <p:ph type="sldNum" sz="quarter" idx="12"/>
          </p:nvPr>
        </p:nvSpPr>
        <p:spPr/>
        <p:txBody>
          <a:bodyPr/>
          <a:lstStyle/>
          <a:p>
            <a:fld id="{DD6954DD-B6C8-4487-82EE-B27DA19FC7DF}" type="slidenum">
              <a:rPr lang="nl-NL" smtClean="0"/>
              <a:t>‹nr.›</a:t>
            </a:fld>
            <a:endParaRPr lang="nl-N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7467600" cy="1143000"/>
          </a:xfrm>
        </p:spPr>
        <p:txBody>
          <a:bodyPr/>
          <a:lstStyle/>
          <a:p>
            <a:r>
              <a:rPr kumimoji="0" lang="nl-NL"/>
              <a:t>Klik om de stijl te bewerken</a:t>
            </a:r>
            <a:endParaRPr kumimoji="0" lang="en-US"/>
          </a:p>
        </p:txBody>
      </p:sp>
      <p:sp>
        <p:nvSpPr>
          <p:cNvPr id="3" name="Tijdelijke aanduiding voor inhoud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4" name="Tijdelijke aanduiding voor inhoud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98997EC7-8273-4D95-A6D5-6A998BE5FD9C}" type="datetime1">
              <a:rPr lang="nl-NL" smtClean="0"/>
              <a:t>30-8-2019</a:t>
            </a:fld>
            <a:endParaRPr lang="nl-NL"/>
          </a:p>
        </p:txBody>
      </p:sp>
      <p:sp>
        <p:nvSpPr>
          <p:cNvPr id="6" name="Tijdelijke aanduiding voor voettekst 5"/>
          <p:cNvSpPr>
            <a:spLocks noGrp="1"/>
          </p:cNvSpPr>
          <p:nvPr>
            <p:ph type="ftr" sz="quarter" idx="11"/>
          </p:nvPr>
        </p:nvSpPr>
        <p:spPr/>
        <p:txBody>
          <a:bodyPr/>
          <a:lstStyle/>
          <a:p>
            <a:r>
              <a:rPr lang="nl-NL"/>
              <a:t>Helma Keijzers, Regionaal Archief Tilburg 2015</a:t>
            </a:r>
          </a:p>
        </p:txBody>
      </p:sp>
      <p:sp>
        <p:nvSpPr>
          <p:cNvPr id="7" name="Tijdelijke aanduiding voor dianummer 6"/>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8229600" cy="1143000"/>
          </a:xfrm>
        </p:spPr>
        <p:txBody>
          <a:bodyPr anchor="ctr"/>
          <a:lstStyle>
            <a:lvl1pPr>
              <a:defRPr/>
            </a:lvl1pPr>
          </a:lstStyle>
          <a:p>
            <a:r>
              <a:rPr kumimoji="0" lang="nl-NL"/>
              <a:t>Klik om de stijl te bewerken</a:t>
            </a:r>
            <a:endParaRPr kumimoji="0" lang="en-US"/>
          </a:p>
        </p:txBody>
      </p:sp>
      <p:sp>
        <p:nvSpPr>
          <p:cNvPr id="3" name="Tijdelijke aanduiding voor tekst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4" name="Tijdelijke aanduiding voor tekst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nl-NL"/>
              <a:t>Klik om de modelstijlen te bewerken</a:t>
            </a:r>
          </a:p>
        </p:txBody>
      </p:sp>
      <p:sp>
        <p:nvSpPr>
          <p:cNvPr id="5" name="Tijdelijke aanduiding voor inhoud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6" name="Tijdelijke aanduiding voor inhoud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7" name="Tijdelijke aanduiding voor datum 6"/>
          <p:cNvSpPr>
            <a:spLocks noGrp="1"/>
          </p:cNvSpPr>
          <p:nvPr>
            <p:ph type="dt" sz="half" idx="10"/>
          </p:nvPr>
        </p:nvSpPr>
        <p:spPr/>
        <p:txBody>
          <a:bodyPr/>
          <a:lstStyle/>
          <a:p>
            <a:fld id="{CEE4B8B0-0324-44CD-AC09-2D947277CBD6}" type="datetime1">
              <a:rPr lang="nl-NL" smtClean="0"/>
              <a:t>30-8-2019</a:t>
            </a:fld>
            <a:endParaRPr lang="nl-NL"/>
          </a:p>
        </p:txBody>
      </p:sp>
      <p:sp>
        <p:nvSpPr>
          <p:cNvPr id="8" name="Tijdelijke aanduiding voor voettekst 7"/>
          <p:cNvSpPr>
            <a:spLocks noGrp="1"/>
          </p:cNvSpPr>
          <p:nvPr>
            <p:ph type="ftr" sz="quarter" idx="11"/>
          </p:nvPr>
        </p:nvSpPr>
        <p:spPr/>
        <p:txBody>
          <a:bodyPr/>
          <a:lstStyle/>
          <a:p>
            <a:r>
              <a:rPr lang="nl-NL"/>
              <a:t>Helma Keijzers, Regionaal Archief Tilburg 2015</a:t>
            </a:r>
          </a:p>
        </p:txBody>
      </p:sp>
      <p:sp>
        <p:nvSpPr>
          <p:cNvPr id="9" name="Tijdelijke aanduiding voor dianummer 8"/>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320"/>
            <a:ext cx="7470648" cy="1143000"/>
          </a:xfrm>
        </p:spPr>
        <p:txBody>
          <a:bodyPr anchor="ctr"/>
          <a:lstStyle>
            <a:lvl1pPr algn="l">
              <a:defRPr sz="4600"/>
            </a:lvl1pPr>
          </a:lstStyle>
          <a:p>
            <a:r>
              <a:rPr kumimoji="0" lang="nl-NL"/>
              <a:t>Klik om de stijl te bewerken</a:t>
            </a:r>
            <a:endParaRPr kumimoji="0" lang="en-US"/>
          </a:p>
        </p:txBody>
      </p:sp>
      <p:sp>
        <p:nvSpPr>
          <p:cNvPr id="7" name="Tijdelijke aanduiding voor datum 6"/>
          <p:cNvSpPr>
            <a:spLocks noGrp="1"/>
          </p:cNvSpPr>
          <p:nvPr>
            <p:ph type="dt" sz="half" idx="10"/>
          </p:nvPr>
        </p:nvSpPr>
        <p:spPr/>
        <p:txBody>
          <a:bodyPr/>
          <a:lstStyle/>
          <a:p>
            <a:fld id="{B611ABC3-75D4-4CD9-B5E2-AA5BD3198580}" type="datetime1">
              <a:rPr lang="nl-NL" smtClean="0"/>
              <a:t>30-8-2019</a:t>
            </a:fld>
            <a:endParaRPr lang="nl-NL"/>
          </a:p>
        </p:txBody>
      </p:sp>
      <p:sp>
        <p:nvSpPr>
          <p:cNvPr id="8" name="Tijdelijke aanduiding voor dianummer 7"/>
          <p:cNvSpPr>
            <a:spLocks noGrp="1"/>
          </p:cNvSpPr>
          <p:nvPr>
            <p:ph type="sldNum" sz="quarter" idx="11"/>
          </p:nvPr>
        </p:nvSpPr>
        <p:spPr/>
        <p:txBody>
          <a:bodyPr/>
          <a:lstStyle/>
          <a:p>
            <a:fld id="{DD6954DD-B6C8-4487-82EE-B27DA19FC7DF}" type="slidenum">
              <a:rPr lang="nl-NL" smtClean="0"/>
              <a:t>‹nr.›</a:t>
            </a:fld>
            <a:endParaRPr lang="nl-NL"/>
          </a:p>
        </p:txBody>
      </p:sp>
      <p:sp>
        <p:nvSpPr>
          <p:cNvPr id="9" name="Tijdelijke aanduiding voor voettekst 8"/>
          <p:cNvSpPr>
            <a:spLocks noGrp="1"/>
          </p:cNvSpPr>
          <p:nvPr>
            <p:ph type="ftr" sz="quarter" idx="12"/>
          </p:nvPr>
        </p:nvSpPr>
        <p:spPr/>
        <p:txBody>
          <a:bodyPr/>
          <a:lstStyle/>
          <a:p>
            <a:r>
              <a:rPr lang="nl-NL"/>
              <a:t>Helma Keijzers, Regionaal Archief Tilburg 2015</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B35F6C5-AE35-4648-8BE4-65B986058BEB}" type="datetime1">
              <a:rPr lang="nl-NL" smtClean="0"/>
              <a:t>30-8-2019</a:t>
            </a:fld>
            <a:endParaRPr lang="nl-NL"/>
          </a:p>
        </p:txBody>
      </p:sp>
      <p:sp>
        <p:nvSpPr>
          <p:cNvPr id="3" name="Tijdelijke aanduiding voor voettekst 2"/>
          <p:cNvSpPr>
            <a:spLocks noGrp="1"/>
          </p:cNvSpPr>
          <p:nvPr>
            <p:ph type="ftr" sz="quarter" idx="11"/>
          </p:nvPr>
        </p:nvSpPr>
        <p:spPr/>
        <p:txBody>
          <a:bodyPr/>
          <a:lstStyle/>
          <a:p>
            <a:r>
              <a:rPr lang="nl-NL"/>
              <a:t>Helma Keijzers, Regionaal Archief Tilburg 2015</a:t>
            </a:r>
          </a:p>
        </p:txBody>
      </p:sp>
      <p:sp>
        <p:nvSpPr>
          <p:cNvPr id="4" name="Tijdelijke aanduiding voor dianummer 3"/>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nl-NL"/>
              <a:t>Klik om de stijl te bewerken</a:t>
            </a:r>
            <a:endParaRPr kumimoji="0" lang="en-US"/>
          </a:p>
        </p:txBody>
      </p:sp>
      <p:sp>
        <p:nvSpPr>
          <p:cNvPr id="3" name="Tijdelijke aanduiding voor tekst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nl-NL"/>
              <a:t>Klik om de modelstijlen te bewerken</a:t>
            </a:r>
          </a:p>
        </p:txBody>
      </p:sp>
      <p:sp>
        <p:nvSpPr>
          <p:cNvPr id="4" name="Tijdelijke aanduiding voor inhoud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nl-NL"/>
              <a:t>Klik om de modelstijlen te bewerken</a:t>
            </a:r>
          </a:p>
          <a:p>
            <a:pPr lvl="1" eaLnBrk="1" latinLnBrk="0" hangingPunct="1"/>
            <a:r>
              <a:rPr lang="nl-NL"/>
              <a:t>Tweede niveau</a:t>
            </a:r>
          </a:p>
          <a:p>
            <a:pPr lvl="2" eaLnBrk="1" latinLnBrk="0" hangingPunct="1"/>
            <a:r>
              <a:rPr lang="nl-NL"/>
              <a:t>Derde niveau</a:t>
            </a:r>
          </a:p>
          <a:p>
            <a:pPr lvl="3" eaLnBrk="1" latinLnBrk="0" hangingPunct="1"/>
            <a:r>
              <a:rPr lang="nl-NL"/>
              <a:t>Vierde niveau</a:t>
            </a:r>
          </a:p>
          <a:p>
            <a:pPr lvl="4" eaLnBrk="1" latinLnBrk="0" hangingPunct="1"/>
            <a:r>
              <a:rPr lang="nl-NL"/>
              <a:t>Vijfde niveau</a:t>
            </a:r>
            <a:endParaRPr kumimoji="0" lang="en-US"/>
          </a:p>
        </p:txBody>
      </p:sp>
      <p:sp>
        <p:nvSpPr>
          <p:cNvPr id="5" name="Tijdelijke aanduiding voor datum 4"/>
          <p:cNvSpPr>
            <a:spLocks noGrp="1"/>
          </p:cNvSpPr>
          <p:nvPr>
            <p:ph type="dt" sz="half" idx="10"/>
          </p:nvPr>
        </p:nvSpPr>
        <p:spPr/>
        <p:txBody>
          <a:bodyPr/>
          <a:lstStyle/>
          <a:p>
            <a:fld id="{E5F03003-3D36-4C0F-B3DC-BD4BC9C6031B}" type="datetime1">
              <a:rPr lang="nl-NL" smtClean="0"/>
              <a:t>30-8-2019</a:t>
            </a:fld>
            <a:endParaRPr lang="nl-NL"/>
          </a:p>
        </p:txBody>
      </p:sp>
      <p:sp>
        <p:nvSpPr>
          <p:cNvPr id="6" name="Tijdelijke aanduiding voor voettekst 5"/>
          <p:cNvSpPr>
            <a:spLocks noGrp="1"/>
          </p:cNvSpPr>
          <p:nvPr>
            <p:ph type="ftr" sz="quarter" idx="11"/>
          </p:nvPr>
        </p:nvSpPr>
        <p:spPr/>
        <p:txBody>
          <a:bodyPr/>
          <a:lstStyle/>
          <a:p>
            <a:r>
              <a:rPr lang="nl-NL"/>
              <a:t>Helma Keijzers, Regionaal Archief Tilburg 2015</a:t>
            </a:r>
          </a:p>
        </p:txBody>
      </p:sp>
      <p:sp>
        <p:nvSpPr>
          <p:cNvPr id="7" name="Tijdelijke aanduiding voor dianummer 6"/>
          <p:cNvSpPr>
            <a:spLocks noGrp="1"/>
          </p:cNvSpPr>
          <p:nvPr>
            <p:ph type="sldNum" sz="quarter" idx="12"/>
          </p:nvPr>
        </p:nvSpPr>
        <p:spPr>
          <a:xfrm>
            <a:off x="8156448" y="6422064"/>
            <a:ext cx="762000" cy="365125"/>
          </a:xfrm>
        </p:spPr>
        <p:txBody>
          <a:bodyPr/>
          <a:lstStyle/>
          <a:p>
            <a:fld id="{DD6954DD-B6C8-4487-82EE-B27DA19FC7DF}" type="slidenum">
              <a:rPr lang="nl-NL" smtClean="0"/>
              <a:t>‹nr.›</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nl-NL"/>
              <a:t>Klik om de stijl te bewerken</a:t>
            </a:r>
            <a:endParaRPr kumimoji="0" lang="en-US"/>
          </a:p>
        </p:txBody>
      </p:sp>
      <p:sp>
        <p:nvSpPr>
          <p:cNvPr id="3" name="Tijdelijke aanduiding voor afbeelding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nl-NL"/>
              <a:t>Klik op het pictogram als u een afbeelding wilt toevoegen</a:t>
            </a:r>
            <a:endParaRPr kumimoji="0" lang="en-US" dirty="0"/>
          </a:p>
        </p:txBody>
      </p:sp>
      <p:sp>
        <p:nvSpPr>
          <p:cNvPr id="4" name="Tijdelijke aanduiding voor tekst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nl-NL"/>
              <a:t>Klik om de modelstijlen te bewerken</a:t>
            </a:r>
          </a:p>
        </p:txBody>
      </p:sp>
      <p:sp>
        <p:nvSpPr>
          <p:cNvPr id="5" name="Tijdelijke aanduiding voor datum 4"/>
          <p:cNvSpPr>
            <a:spLocks noGrp="1"/>
          </p:cNvSpPr>
          <p:nvPr>
            <p:ph type="dt" sz="half" idx="10"/>
          </p:nvPr>
        </p:nvSpPr>
        <p:spPr>
          <a:xfrm>
            <a:off x="457200" y="6422064"/>
            <a:ext cx="2133600" cy="365125"/>
          </a:xfrm>
        </p:spPr>
        <p:txBody>
          <a:bodyPr/>
          <a:lstStyle/>
          <a:p>
            <a:fld id="{B1AD7758-CD2D-4E37-BFC2-FC95A0553728}" type="datetime1">
              <a:rPr lang="nl-NL" smtClean="0"/>
              <a:t>30-8-2019</a:t>
            </a:fld>
            <a:endParaRPr lang="nl-NL"/>
          </a:p>
        </p:txBody>
      </p:sp>
      <p:sp>
        <p:nvSpPr>
          <p:cNvPr id="6" name="Tijdelijke aanduiding voor voettekst 5"/>
          <p:cNvSpPr>
            <a:spLocks noGrp="1"/>
          </p:cNvSpPr>
          <p:nvPr>
            <p:ph type="ftr" sz="quarter" idx="11"/>
          </p:nvPr>
        </p:nvSpPr>
        <p:spPr/>
        <p:txBody>
          <a:bodyPr/>
          <a:lstStyle/>
          <a:p>
            <a:r>
              <a:rPr lang="nl-NL"/>
              <a:t>Helma Keijzers, Regionaal Archief Tilburg 2015</a:t>
            </a:r>
          </a:p>
        </p:txBody>
      </p:sp>
      <p:sp>
        <p:nvSpPr>
          <p:cNvPr id="7" name="Tijdelijke aanduiding voor dianummer 6"/>
          <p:cNvSpPr>
            <a:spLocks noGrp="1"/>
          </p:cNvSpPr>
          <p:nvPr>
            <p:ph type="sldNum" sz="quarter" idx="12"/>
          </p:nvPr>
        </p:nvSpPr>
        <p:spPr/>
        <p:txBody>
          <a:bodyPr/>
          <a:lstStyle/>
          <a:p>
            <a:fld id="{DD6954DD-B6C8-4487-82EE-B27DA19FC7DF}" type="slidenum">
              <a:rPr lang="nl-NL" smtClean="0"/>
              <a:t>‹nr.›</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Vrije v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Vrije v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jdelijke aanduiding voor titel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nl-NL"/>
              <a:t>Klik om de stijl te bewerken</a:t>
            </a:r>
            <a:endParaRPr kumimoji="0" lang="en-US"/>
          </a:p>
        </p:txBody>
      </p:sp>
      <p:sp>
        <p:nvSpPr>
          <p:cNvPr id="30" name="Tijdelijke aanduiding voor tekst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nl-NL"/>
              <a:t>Klik om de modelstijlen te bewerken</a:t>
            </a:r>
          </a:p>
          <a:p>
            <a:pPr lvl="1" eaLnBrk="1" latinLnBrk="0" hangingPunct="1"/>
            <a:r>
              <a:rPr kumimoji="0" lang="nl-NL"/>
              <a:t>Tweede niveau</a:t>
            </a:r>
          </a:p>
          <a:p>
            <a:pPr lvl="2" eaLnBrk="1" latinLnBrk="0" hangingPunct="1"/>
            <a:r>
              <a:rPr kumimoji="0" lang="nl-NL"/>
              <a:t>Derde niveau</a:t>
            </a:r>
          </a:p>
          <a:p>
            <a:pPr lvl="3" eaLnBrk="1" latinLnBrk="0" hangingPunct="1"/>
            <a:r>
              <a:rPr kumimoji="0" lang="nl-NL"/>
              <a:t>Vierde niveau</a:t>
            </a:r>
          </a:p>
          <a:p>
            <a:pPr lvl="4" eaLnBrk="1" latinLnBrk="0" hangingPunct="1"/>
            <a:r>
              <a:rPr kumimoji="0" lang="nl-NL"/>
              <a:t>Vijfde niveau</a:t>
            </a:r>
            <a:endParaRPr kumimoji="0" lang="en-US"/>
          </a:p>
        </p:txBody>
      </p:sp>
      <p:sp>
        <p:nvSpPr>
          <p:cNvPr id="10" name="Tijdelijke aanduiding voor datum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DE182E51-3851-411E-A0C8-F5A1C42A7F8E}" type="datetime1">
              <a:rPr lang="nl-NL" smtClean="0"/>
              <a:t>30-8-2019</a:t>
            </a:fld>
            <a:endParaRPr lang="nl-NL"/>
          </a:p>
        </p:txBody>
      </p:sp>
      <p:sp>
        <p:nvSpPr>
          <p:cNvPr id="22" name="Tijdelijke aanduiding voor voettekst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r>
              <a:rPr lang="nl-NL"/>
              <a:t>Helma Keijzers, Regionaal Archief Tilburg 2015</a:t>
            </a:r>
          </a:p>
        </p:txBody>
      </p:sp>
      <p:sp>
        <p:nvSpPr>
          <p:cNvPr id="18" name="Tijdelijke aanduiding voor dianumm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DD6954DD-B6C8-4487-82EE-B27DA19FC7DF}" type="slidenum">
              <a:rPr lang="nl-NL" smtClean="0"/>
              <a:t>‹nr.›</a:t>
            </a:fld>
            <a:endParaRPr lang="nl-NL"/>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23928" y="785382"/>
            <a:ext cx="5400600" cy="1059442"/>
          </a:xfrm>
        </p:spPr>
        <p:txBody>
          <a:bodyPr>
            <a:normAutofit fontScale="90000"/>
          </a:bodyPr>
          <a:lstStyle/>
          <a:p>
            <a:pPr algn="ctr"/>
            <a:r>
              <a:rPr lang="nl-NL" sz="6000" dirty="0"/>
              <a:t>historie </a:t>
            </a:r>
            <a:br>
              <a:rPr lang="nl-NL" sz="6000" dirty="0"/>
            </a:br>
            <a:endParaRPr lang="nl-NL" sz="6000" dirty="0"/>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6519"/>
            <a:ext cx="2958232" cy="4445431"/>
          </a:xfrm>
          <a:prstGeom prst="rect">
            <a:avLst/>
          </a:prstGeom>
        </p:spPr>
      </p:pic>
      <p:pic>
        <p:nvPicPr>
          <p:cNvPr id="7" name="Afbeelding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013" y="3789040"/>
            <a:ext cx="6098897" cy="3066391"/>
          </a:xfrm>
          <a:prstGeom prst="rect">
            <a:avLst/>
          </a:prstGeom>
        </p:spPr>
      </p:pic>
    </p:spTree>
    <p:extLst>
      <p:ext uri="{BB962C8B-B14F-4D97-AF65-F5344CB8AC3E}">
        <p14:creationId xmlns:p14="http://schemas.microsoft.com/office/powerpoint/2010/main" val="3775107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10</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3753"/>
            <a:ext cx="5143500" cy="6858000"/>
          </a:xfrm>
          <a:prstGeom prst="rect">
            <a:avLst/>
          </a:prstGeom>
        </p:spPr>
      </p:pic>
      <p:sp>
        <p:nvSpPr>
          <p:cNvPr id="5" name="Tekstvak 4"/>
          <p:cNvSpPr txBox="1"/>
          <p:nvPr/>
        </p:nvSpPr>
        <p:spPr>
          <a:xfrm>
            <a:off x="6228184" y="1772816"/>
            <a:ext cx="2664296" cy="1754326"/>
          </a:xfrm>
          <a:prstGeom prst="rect">
            <a:avLst/>
          </a:prstGeom>
          <a:noFill/>
        </p:spPr>
        <p:txBody>
          <a:bodyPr wrap="square" rtlCol="0">
            <a:spAutoFit/>
          </a:bodyPr>
          <a:lstStyle/>
          <a:p>
            <a:pPr algn="ctr"/>
            <a:r>
              <a:rPr lang="nl-NL" b="1" dirty="0"/>
              <a:t>Maria </a:t>
            </a:r>
            <a:r>
              <a:rPr lang="nl-NL" b="1" dirty="0" err="1"/>
              <a:t>Immaculata</a:t>
            </a:r>
            <a:endParaRPr lang="nl-NL" b="1" dirty="0"/>
          </a:p>
          <a:p>
            <a:pPr algn="ctr"/>
            <a:endParaRPr lang="nl-NL" b="1" dirty="0"/>
          </a:p>
          <a:p>
            <a:pPr algn="ctr"/>
            <a:r>
              <a:rPr lang="nl-NL" b="1" dirty="0"/>
              <a:t>Terracotta reliëfbeeld  </a:t>
            </a:r>
          </a:p>
          <a:p>
            <a:pPr algn="ctr"/>
            <a:r>
              <a:rPr lang="nl-NL" b="1" dirty="0"/>
              <a:t>door de kunstenaar</a:t>
            </a:r>
          </a:p>
          <a:p>
            <a:endParaRPr lang="nl-NL" b="1" dirty="0"/>
          </a:p>
          <a:p>
            <a:pPr algn="ctr"/>
            <a:r>
              <a:rPr lang="nl-NL" b="1" dirty="0"/>
              <a:t>Lambertus Zijl</a:t>
            </a:r>
          </a:p>
        </p:txBody>
      </p:sp>
    </p:spTree>
    <p:extLst>
      <p:ext uri="{BB962C8B-B14F-4D97-AF65-F5344CB8AC3E}">
        <p14:creationId xmlns:p14="http://schemas.microsoft.com/office/powerpoint/2010/main" val="1219442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11</a:t>
            </a:fld>
            <a:endParaRPr lang="nl-NL"/>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3" y="0"/>
            <a:ext cx="9144000" cy="5970740"/>
          </a:xfrm>
          <a:prstGeom prst="rect">
            <a:avLst/>
          </a:prstGeom>
        </p:spPr>
      </p:pic>
    </p:spTree>
    <p:extLst>
      <p:ext uri="{BB962C8B-B14F-4D97-AF65-F5344CB8AC3E}">
        <p14:creationId xmlns:p14="http://schemas.microsoft.com/office/powerpoint/2010/main" val="4131693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12</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183"/>
            <a:ext cx="9144000" cy="5961633"/>
          </a:xfrm>
          <a:prstGeom prst="rect">
            <a:avLst/>
          </a:prstGeom>
        </p:spPr>
      </p:pic>
    </p:spTree>
    <p:extLst>
      <p:ext uri="{BB962C8B-B14F-4D97-AF65-F5344CB8AC3E}">
        <p14:creationId xmlns:p14="http://schemas.microsoft.com/office/powerpoint/2010/main" val="32008740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13</a:t>
            </a:fld>
            <a:endParaRPr lang="nl-NL"/>
          </a:p>
        </p:txBody>
      </p:sp>
      <p:pic>
        <p:nvPicPr>
          <p:cNvPr id="4" name="Afbeelding 3"/>
          <p:cNvPicPr>
            <a:picLocks noChangeAspect="1"/>
          </p:cNvPicPr>
          <p:nvPr/>
        </p:nvPicPr>
        <p:blipFill rotWithShape="1">
          <a:blip r:embed="rId3">
            <a:extLst>
              <a:ext uri="{28A0092B-C50C-407E-A947-70E740481C1C}">
                <a14:useLocalDpi xmlns:a14="http://schemas.microsoft.com/office/drawing/2010/main" val="0"/>
              </a:ext>
            </a:extLst>
          </a:blip>
          <a:srcRect l="-210" t="1198" r="210" b="17345"/>
          <a:stretch/>
        </p:blipFill>
        <p:spPr>
          <a:xfrm>
            <a:off x="0" y="51099"/>
            <a:ext cx="9144000" cy="5503034"/>
          </a:xfrm>
          <a:prstGeom prst="rect">
            <a:avLst/>
          </a:prstGeom>
        </p:spPr>
      </p:pic>
      <p:sp>
        <p:nvSpPr>
          <p:cNvPr id="5" name="Tekstvak 4"/>
          <p:cNvSpPr txBox="1"/>
          <p:nvPr/>
        </p:nvSpPr>
        <p:spPr>
          <a:xfrm>
            <a:off x="467544" y="5949280"/>
            <a:ext cx="7776864" cy="461665"/>
          </a:xfrm>
          <a:prstGeom prst="rect">
            <a:avLst/>
          </a:prstGeom>
          <a:noFill/>
        </p:spPr>
        <p:txBody>
          <a:bodyPr wrap="square" rtlCol="0">
            <a:spAutoFit/>
          </a:bodyPr>
          <a:lstStyle/>
          <a:p>
            <a:r>
              <a:rPr lang="nl-NL" sz="2400" b="1" dirty="0"/>
              <a:t>De inzegening op 27 juni 1935 door </a:t>
            </a:r>
            <a:r>
              <a:rPr lang="nl-NL" sz="2400" b="1" dirty="0" err="1"/>
              <a:t>mgr.</a:t>
            </a:r>
            <a:r>
              <a:rPr lang="nl-NL" sz="2400" b="1" dirty="0"/>
              <a:t> Diepen</a:t>
            </a:r>
          </a:p>
        </p:txBody>
      </p:sp>
    </p:spTree>
    <p:extLst>
      <p:ext uri="{BB962C8B-B14F-4D97-AF65-F5344CB8AC3E}">
        <p14:creationId xmlns:p14="http://schemas.microsoft.com/office/powerpoint/2010/main" val="2792321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14</a:t>
            </a:fld>
            <a:endParaRPr lang="nl-NL"/>
          </a:p>
        </p:txBody>
      </p:sp>
      <p:pic>
        <p:nvPicPr>
          <p:cNvPr id="1027" name="Picture 3" descr="C:\Users\Keijzers\Desktop\Pictures\Mariengaarde\287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55" y="-1294"/>
            <a:ext cx="3995936" cy="5568108"/>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9526" y="0"/>
            <a:ext cx="4014874" cy="5332256"/>
          </a:xfrm>
          <a:prstGeom prst="rect">
            <a:avLst/>
          </a:prstGeom>
        </p:spPr>
      </p:pic>
      <p:sp>
        <p:nvSpPr>
          <p:cNvPr id="5" name="Tekstvak 4"/>
          <p:cNvSpPr txBox="1"/>
          <p:nvPr/>
        </p:nvSpPr>
        <p:spPr>
          <a:xfrm>
            <a:off x="343062" y="5539404"/>
            <a:ext cx="8191338" cy="923330"/>
          </a:xfrm>
          <a:prstGeom prst="rect">
            <a:avLst/>
          </a:prstGeom>
          <a:noFill/>
        </p:spPr>
        <p:txBody>
          <a:bodyPr wrap="square" rtlCol="0">
            <a:spAutoFit/>
          </a:bodyPr>
          <a:lstStyle/>
          <a:p>
            <a:pPr algn="ctr"/>
            <a:r>
              <a:rPr lang="nl-NL" b="1" dirty="0"/>
              <a:t>Zusters van de Bredaseweg, de “</a:t>
            </a:r>
            <a:r>
              <a:rPr lang="nl-NL" b="1" dirty="0" err="1"/>
              <a:t>gutjesnonnen</a:t>
            </a:r>
            <a:r>
              <a:rPr lang="nl-NL" b="1" dirty="0"/>
              <a:t>” , </a:t>
            </a:r>
          </a:p>
          <a:p>
            <a:pPr algn="ctr"/>
            <a:r>
              <a:rPr lang="nl-NL" b="1" dirty="0"/>
              <a:t>dochters van O.L.V. van het Heilig Hart. Zij namen de verzorging van de pensiongasten op zich.</a:t>
            </a:r>
          </a:p>
        </p:txBody>
      </p:sp>
    </p:spTree>
    <p:extLst>
      <p:ext uri="{BB962C8B-B14F-4D97-AF65-F5344CB8AC3E}">
        <p14:creationId xmlns:p14="http://schemas.microsoft.com/office/powerpoint/2010/main" val="1156781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15</a:t>
            </a:fld>
            <a:endParaRPr lang="nl-NL"/>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19969" r="23390" b="22154"/>
          <a:stretch/>
        </p:blipFill>
        <p:spPr>
          <a:xfrm>
            <a:off x="-51228" y="0"/>
            <a:ext cx="9246456" cy="5805264"/>
          </a:xfrm>
          <a:prstGeom prst="rect">
            <a:avLst/>
          </a:prstGeom>
        </p:spPr>
      </p:pic>
      <p:sp>
        <p:nvSpPr>
          <p:cNvPr id="5" name="Tekstvak 4">
            <a:extLst>
              <a:ext uri="{FF2B5EF4-FFF2-40B4-BE49-F238E27FC236}">
                <a16:creationId xmlns:a16="http://schemas.microsoft.com/office/drawing/2014/main" id="{7A20DDE7-012E-4D31-BA78-6F419066C162}"/>
              </a:ext>
            </a:extLst>
          </p:cNvPr>
          <p:cNvSpPr txBox="1"/>
          <p:nvPr/>
        </p:nvSpPr>
        <p:spPr>
          <a:xfrm>
            <a:off x="107504" y="6093296"/>
            <a:ext cx="3016696" cy="369332"/>
          </a:xfrm>
          <a:prstGeom prst="rect">
            <a:avLst/>
          </a:prstGeom>
          <a:noFill/>
        </p:spPr>
        <p:txBody>
          <a:bodyPr wrap="square" rtlCol="0">
            <a:spAutoFit/>
          </a:bodyPr>
          <a:lstStyle/>
          <a:p>
            <a:r>
              <a:rPr lang="nl-NL" dirty="0"/>
              <a:t>De PR uit die tijd</a:t>
            </a:r>
          </a:p>
        </p:txBody>
      </p:sp>
    </p:spTree>
    <p:extLst>
      <p:ext uri="{BB962C8B-B14F-4D97-AF65-F5344CB8AC3E}">
        <p14:creationId xmlns:p14="http://schemas.microsoft.com/office/powerpoint/2010/main" val="3269562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16</a:t>
            </a:fld>
            <a:endParaRPr lang="nl-NL"/>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l="5741" r="5555"/>
          <a:stretch/>
        </p:blipFill>
        <p:spPr>
          <a:xfrm>
            <a:off x="-173626" y="764704"/>
            <a:ext cx="9229104" cy="4752823"/>
          </a:xfrm>
          <a:prstGeom prst="rect">
            <a:avLst/>
          </a:prstGeom>
        </p:spPr>
      </p:pic>
    </p:spTree>
    <p:extLst>
      <p:ext uri="{BB962C8B-B14F-4D97-AF65-F5344CB8AC3E}">
        <p14:creationId xmlns:p14="http://schemas.microsoft.com/office/powerpoint/2010/main" val="9441836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17</a:t>
            </a:fld>
            <a:endParaRPr lang="nl-NL"/>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t="37125"/>
          <a:stretch/>
        </p:blipFill>
        <p:spPr>
          <a:xfrm>
            <a:off x="0" y="509795"/>
            <a:ext cx="9144000" cy="2626331"/>
          </a:xfrm>
          <a:prstGeom prst="rect">
            <a:avLst/>
          </a:prstGeom>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t="29528" b="17771"/>
          <a:stretch/>
        </p:blipFill>
        <p:spPr>
          <a:xfrm>
            <a:off x="-8880" y="3789040"/>
            <a:ext cx="9144000" cy="2201333"/>
          </a:xfrm>
          <a:prstGeom prst="rect">
            <a:avLst/>
          </a:prstGeom>
        </p:spPr>
      </p:pic>
    </p:spTree>
    <p:extLst>
      <p:ext uri="{BB962C8B-B14F-4D97-AF65-F5344CB8AC3E}">
        <p14:creationId xmlns:p14="http://schemas.microsoft.com/office/powerpoint/2010/main" val="3294669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18</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88" y="44142"/>
            <a:ext cx="9138448" cy="6265178"/>
          </a:xfrm>
          <a:prstGeom prst="rect">
            <a:avLst/>
          </a:prstGeom>
        </p:spPr>
      </p:pic>
    </p:spTree>
    <p:extLst>
      <p:ext uri="{BB962C8B-B14F-4D97-AF65-F5344CB8AC3E}">
        <p14:creationId xmlns:p14="http://schemas.microsoft.com/office/powerpoint/2010/main" val="34256372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19</a:t>
            </a:fld>
            <a:endParaRPr lang="nl-NL"/>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0" y="0"/>
            <a:ext cx="9193270" cy="5781335"/>
          </a:xfrm>
          <a:prstGeom prst="rect">
            <a:avLst/>
          </a:prstGeom>
        </p:spPr>
      </p:pic>
      <p:sp>
        <p:nvSpPr>
          <p:cNvPr id="5" name="Tekstvak 4">
            <a:extLst>
              <a:ext uri="{FF2B5EF4-FFF2-40B4-BE49-F238E27FC236}">
                <a16:creationId xmlns:a16="http://schemas.microsoft.com/office/drawing/2014/main" id="{FF59421D-C3E3-41EE-A388-2248C2803A90}"/>
              </a:ext>
            </a:extLst>
          </p:cNvPr>
          <p:cNvSpPr txBox="1"/>
          <p:nvPr/>
        </p:nvSpPr>
        <p:spPr>
          <a:xfrm>
            <a:off x="251520" y="6021288"/>
            <a:ext cx="7848872" cy="369332"/>
          </a:xfrm>
          <a:prstGeom prst="rect">
            <a:avLst/>
          </a:prstGeom>
          <a:noFill/>
        </p:spPr>
        <p:txBody>
          <a:bodyPr wrap="square" rtlCol="0">
            <a:spAutoFit/>
          </a:bodyPr>
          <a:lstStyle/>
          <a:p>
            <a:r>
              <a:rPr lang="nl-NL" dirty="0"/>
              <a:t>De hal met rechts de ingang naar de Herenkamer en Damessalon </a:t>
            </a:r>
          </a:p>
        </p:txBody>
      </p:sp>
    </p:spTree>
    <p:extLst>
      <p:ext uri="{BB962C8B-B14F-4D97-AF65-F5344CB8AC3E}">
        <p14:creationId xmlns:p14="http://schemas.microsoft.com/office/powerpoint/2010/main" val="3912613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6" y="0"/>
            <a:ext cx="9164404" cy="6309320"/>
          </a:xfrm>
          <a:prstGeom prst="rect">
            <a:avLst/>
          </a:prstGeom>
        </p:spPr>
      </p:pic>
      <p:sp>
        <p:nvSpPr>
          <p:cNvPr id="5" name="Tekstvak 4">
            <a:extLst>
              <a:ext uri="{FF2B5EF4-FFF2-40B4-BE49-F238E27FC236}">
                <a16:creationId xmlns:a16="http://schemas.microsoft.com/office/drawing/2014/main" id="{4BFA5F81-0821-4FC8-9ED8-EB2F6A68FA9E}"/>
              </a:ext>
            </a:extLst>
          </p:cNvPr>
          <p:cNvSpPr txBox="1"/>
          <p:nvPr/>
        </p:nvSpPr>
        <p:spPr>
          <a:xfrm>
            <a:off x="1115616" y="6309320"/>
            <a:ext cx="7200800" cy="369332"/>
          </a:xfrm>
          <a:prstGeom prst="rect">
            <a:avLst/>
          </a:prstGeom>
          <a:noFill/>
        </p:spPr>
        <p:txBody>
          <a:bodyPr wrap="square" rtlCol="0">
            <a:spAutoFit/>
          </a:bodyPr>
          <a:lstStyle/>
          <a:p>
            <a:r>
              <a:rPr lang="nl-NL" dirty="0"/>
              <a:t>Het ontwerp in 1934</a:t>
            </a:r>
          </a:p>
        </p:txBody>
      </p:sp>
    </p:spTree>
    <p:extLst>
      <p:ext uri="{BB962C8B-B14F-4D97-AF65-F5344CB8AC3E}">
        <p14:creationId xmlns:p14="http://schemas.microsoft.com/office/powerpoint/2010/main" val="361868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20</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484"/>
            <a:ext cx="9144000" cy="6345031"/>
          </a:xfrm>
          <a:prstGeom prst="rect">
            <a:avLst/>
          </a:prstGeom>
        </p:spPr>
      </p:pic>
    </p:spTree>
    <p:extLst>
      <p:ext uri="{BB962C8B-B14F-4D97-AF65-F5344CB8AC3E}">
        <p14:creationId xmlns:p14="http://schemas.microsoft.com/office/powerpoint/2010/main" val="3428455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21</a:t>
            </a:fld>
            <a:endParaRPr lang="nl-NL"/>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9637"/>
            <a:ext cx="9144000" cy="6318725"/>
          </a:xfrm>
          <a:prstGeom prst="rect">
            <a:avLst/>
          </a:prstGeom>
        </p:spPr>
      </p:pic>
    </p:spTree>
    <p:extLst>
      <p:ext uri="{BB962C8B-B14F-4D97-AF65-F5344CB8AC3E}">
        <p14:creationId xmlns:p14="http://schemas.microsoft.com/office/powerpoint/2010/main" val="2331076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22</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35245" cy="6287963"/>
          </a:xfrm>
          <a:prstGeom prst="rect">
            <a:avLst/>
          </a:prstGeom>
        </p:spPr>
      </p:pic>
    </p:spTree>
    <p:extLst>
      <p:ext uri="{BB962C8B-B14F-4D97-AF65-F5344CB8AC3E}">
        <p14:creationId xmlns:p14="http://schemas.microsoft.com/office/powerpoint/2010/main" val="1008502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23</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424"/>
            <a:ext cx="9144000" cy="6161152"/>
          </a:xfrm>
          <a:prstGeom prst="rect">
            <a:avLst/>
          </a:prstGeom>
        </p:spPr>
      </p:pic>
    </p:spTree>
    <p:extLst>
      <p:ext uri="{BB962C8B-B14F-4D97-AF65-F5344CB8AC3E}">
        <p14:creationId xmlns:p14="http://schemas.microsoft.com/office/powerpoint/2010/main" val="1289494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24</a:t>
            </a:fld>
            <a:endParaRPr lang="nl-NL"/>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81" y="31667"/>
            <a:ext cx="4351020" cy="6770370"/>
          </a:xfrm>
          <a:prstGeom prst="rect">
            <a:avLst/>
          </a:prstGeom>
        </p:spPr>
      </p:pic>
      <p:sp>
        <p:nvSpPr>
          <p:cNvPr id="5" name="Tekstvak 4"/>
          <p:cNvSpPr txBox="1"/>
          <p:nvPr/>
        </p:nvSpPr>
        <p:spPr>
          <a:xfrm>
            <a:off x="4572000" y="260648"/>
            <a:ext cx="4248472" cy="5909310"/>
          </a:xfrm>
          <a:prstGeom prst="rect">
            <a:avLst/>
          </a:prstGeom>
          <a:noFill/>
        </p:spPr>
        <p:txBody>
          <a:bodyPr wrap="square" rtlCol="0">
            <a:spAutoFit/>
          </a:bodyPr>
          <a:lstStyle/>
          <a:p>
            <a:r>
              <a:rPr lang="nl-NL" dirty="0"/>
              <a:t>Tekst: Regionaal Archief Tilburg</a:t>
            </a:r>
          </a:p>
          <a:p>
            <a:endParaRPr lang="nl-NL" sz="2000" b="1" dirty="0"/>
          </a:p>
          <a:p>
            <a:r>
              <a:rPr lang="nl-NL" sz="2000" b="1" dirty="0"/>
              <a:t>Op verschillende plaatsen waren conversatiehoekjes te vinden in pension Mariëngaarde, zoals hier in de hal van het hoofdgebouw. </a:t>
            </a:r>
          </a:p>
          <a:p>
            <a:endParaRPr lang="nl-NL" sz="2000" b="1" dirty="0"/>
          </a:p>
          <a:p>
            <a:r>
              <a:rPr lang="nl-NL" sz="2000" b="1" dirty="0"/>
              <a:t>Men probeerde het dagelijks leven van de bewoners zo prettig mogelijk te maken en van alle gemakken te voorzien.</a:t>
            </a:r>
          </a:p>
          <a:p>
            <a:endParaRPr lang="nl-NL" sz="2000" b="1" dirty="0"/>
          </a:p>
          <a:p>
            <a:r>
              <a:rPr lang="nl-NL" sz="2000" b="1" dirty="0"/>
              <a:t>Hier bijvoorbeeld een zitje met centrale verwarming (ouderen hebben het vlugger  koud) en ter </a:t>
            </a:r>
            <a:r>
              <a:rPr lang="nl-NL" sz="2000" b="1" dirty="0" err="1"/>
              <a:t>zelfder</a:t>
            </a:r>
            <a:r>
              <a:rPr lang="nl-NL" sz="2000" b="1" dirty="0"/>
              <a:t> tijd zonnige tuindeuren. </a:t>
            </a:r>
          </a:p>
          <a:p>
            <a:endParaRPr lang="nl-NL" sz="2000" b="1" dirty="0"/>
          </a:p>
          <a:p>
            <a:r>
              <a:rPr lang="nl-NL" sz="2000" b="1" dirty="0"/>
              <a:t>De ingelijste foto’s gaven het geheel een ‘</a:t>
            </a:r>
            <a:r>
              <a:rPr lang="nl-NL" sz="2000" b="1" dirty="0" err="1"/>
              <a:t>huiselijk’uiterlijk</a:t>
            </a:r>
            <a:endParaRPr lang="nl-NL" sz="2000" b="1" dirty="0"/>
          </a:p>
        </p:txBody>
      </p:sp>
    </p:spTree>
    <p:extLst>
      <p:ext uri="{BB962C8B-B14F-4D97-AF65-F5344CB8AC3E}">
        <p14:creationId xmlns:p14="http://schemas.microsoft.com/office/powerpoint/2010/main" val="523289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25</a:t>
            </a:fld>
            <a:endParaRPr lang="nl-NL"/>
          </a:p>
        </p:txBody>
      </p:sp>
      <p:pic>
        <p:nvPicPr>
          <p:cNvPr id="4" name="Afbeelding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69" y="-11828"/>
            <a:ext cx="9103831" cy="5817092"/>
          </a:xfrm>
          <a:prstGeom prst="rect">
            <a:avLst/>
          </a:prstGeom>
        </p:spPr>
      </p:pic>
    </p:spTree>
    <p:extLst>
      <p:ext uri="{BB962C8B-B14F-4D97-AF65-F5344CB8AC3E}">
        <p14:creationId xmlns:p14="http://schemas.microsoft.com/office/powerpoint/2010/main" val="531110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26</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4673"/>
            <a:ext cx="9144000" cy="5788654"/>
          </a:xfrm>
          <a:prstGeom prst="rect">
            <a:avLst/>
          </a:prstGeom>
        </p:spPr>
      </p:pic>
    </p:spTree>
    <p:extLst>
      <p:ext uri="{BB962C8B-B14F-4D97-AF65-F5344CB8AC3E}">
        <p14:creationId xmlns:p14="http://schemas.microsoft.com/office/powerpoint/2010/main" val="3687391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27</a:t>
            </a:fld>
            <a:endParaRPr lang="nl-NL"/>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73350"/>
          </a:xfrm>
          <a:prstGeom prst="rect">
            <a:avLst/>
          </a:prstGeom>
        </p:spPr>
      </p:pic>
    </p:spTree>
    <p:extLst>
      <p:ext uri="{BB962C8B-B14F-4D97-AF65-F5344CB8AC3E}">
        <p14:creationId xmlns:p14="http://schemas.microsoft.com/office/powerpoint/2010/main" val="31434781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28</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5507" y="0"/>
            <a:ext cx="4432986" cy="6858000"/>
          </a:xfrm>
          <a:prstGeom prst="rect">
            <a:avLst/>
          </a:prstGeom>
        </p:spPr>
      </p:pic>
    </p:spTree>
    <p:extLst>
      <p:ext uri="{BB962C8B-B14F-4D97-AF65-F5344CB8AC3E}">
        <p14:creationId xmlns:p14="http://schemas.microsoft.com/office/powerpoint/2010/main" val="1740269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29</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90738"/>
          </a:xfrm>
          <a:prstGeom prst="rect">
            <a:avLst/>
          </a:prstGeom>
        </p:spPr>
      </p:pic>
    </p:spTree>
    <p:extLst>
      <p:ext uri="{BB962C8B-B14F-4D97-AF65-F5344CB8AC3E}">
        <p14:creationId xmlns:p14="http://schemas.microsoft.com/office/powerpoint/2010/main" val="866606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a:t>
            </a:fld>
            <a:endParaRPr lang="nl-NL"/>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104414"/>
            <a:ext cx="7416824" cy="5963127"/>
          </a:xfrm>
          <a:prstGeom prst="rect">
            <a:avLst/>
          </a:prstGeom>
        </p:spPr>
      </p:pic>
      <p:sp>
        <p:nvSpPr>
          <p:cNvPr id="4" name="Tekstvak 3">
            <a:extLst>
              <a:ext uri="{FF2B5EF4-FFF2-40B4-BE49-F238E27FC236}">
                <a16:creationId xmlns:a16="http://schemas.microsoft.com/office/drawing/2014/main" id="{3D229691-68E2-4AB7-93B5-5A46C445A71A}"/>
              </a:ext>
            </a:extLst>
          </p:cNvPr>
          <p:cNvSpPr txBox="1"/>
          <p:nvPr/>
        </p:nvSpPr>
        <p:spPr>
          <a:xfrm>
            <a:off x="323528" y="6165304"/>
            <a:ext cx="2736304" cy="369332"/>
          </a:xfrm>
          <a:prstGeom prst="rect">
            <a:avLst/>
          </a:prstGeom>
          <a:noFill/>
        </p:spPr>
        <p:txBody>
          <a:bodyPr wrap="square" rtlCol="0">
            <a:spAutoFit/>
          </a:bodyPr>
          <a:lstStyle/>
          <a:p>
            <a:r>
              <a:rPr lang="nl-NL" dirty="0"/>
              <a:t>De bouw 1934-1935</a:t>
            </a:r>
          </a:p>
        </p:txBody>
      </p:sp>
    </p:spTree>
    <p:extLst>
      <p:ext uri="{BB962C8B-B14F-4D97-AF65-F5344CB8AC3E}">
        <p14:creationId xmlns:p14="http://schemas.microsoft.com/office/powerpoint/2010/main" val="563069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30</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867" y="0"/>
            <a:ext cx="9042103" cy="6165304"/>
          </a:xfrm>
          <a:prstGeom prst="rect">
            <a:avLst/>
          </a:prstGeom>
        </p:spPr>
      </p:pic>
    </p:spTree>
    <p:extLst>
      <p:ext uri="{BB962C8B-B14F-4D97-AF65-F5344CB8AC3E}">
        <p14:creationId xmlns:p14="http://schemas.microsoft.com/office/powerpoint/2010/main" val="3743533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31</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16" y="3576"/>
            <a:ext cx="9226741" cy="6449760"/>
          </a:xfrm>
          <a:prstGeom prst="rect">
            <a:avLst/>
          </a:prstGeom>
        </p:spPr>
      </p:pic>
    </p:spTree>
    <p:extLst>
      <p:ext uri="{BB962C8B-B14F-4D97-AF65-F5344CB8AC3E}">
        <p14:creationId xmlns:p14="http://schemas.microsoft.com/office/powerpoint/2010/main" val="30963619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32</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484"/>
            <a:ext cx="9144000" cy="6345031"/>
          </a:xfrm>
          <a:prstGeom prst="rect">
            <a:avLst/>
          </a:prstGeom>
        </p:spPr>
      </p:pic>
    </p:spTree>
    <p:extLst>
      <p:ext uri="{BB962C8B-B14F-4D97-AF65-F5344CB8AC3E}">
        <p14:creationId xmlns:p14="http://schemas.microsoft.com/office/powerpoint/2010/main" val="4209460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33</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94" y="0"/>
            <a:ext cx="9232517" cy="6309320"/>
          </a:xfrm>
          <a:prstGeom prst="rect">
            <a:avLst/>
          </a:prstGeom>
        </p:spPr>
      </p:pic>
    </p:spTree>
    <p:extLst>
      <p:ext uri="{BB962C8B-B14F-4D97-AF65-F5344CB8AC3E}">
        <p14:creationId xmlns:p14="http://schemas.microsoft.com/office/powerpoint/2010/main" val="1584278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34</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08" y="0"/>
            <a:ext cx="8832086" cy="6858000"/>
          </a:xfrm>
          <a:prstGeom prst="rect">
            <a:avLst/>
          </a:prstGeom>
        </p:spPr>
      </p:pic>
    </p:spTree>
    <p:extLst>
      <p:ext uri="{BB962C8B-B14F-4D97-AF65-F5344CB8AC3E}">
        <p14:creationId xmlns:p14="http://schemas.microsoft.com/office/powerpoint/2010/main" val="4250118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35</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90738"/>
          </a:xfrm>
          <a:prstGeom prst="rect">
            <a:avLst/>
          </a:prstGeom>
        </p:spPr>
      </p:pic>
    </p:spTree>
    <p:extLst>
      <p:ext uri="{BB962C8B-B14F-4D97-AF65-F5344CB8AC3E}">
        <p14:creationId xmlns:p14="http://schemas.microsoft.com/office/powerpoint/2010/main" val="7934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36</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166" y="11162"/>
            <a:ext cx="6696352" cy="6644052"/>
          </a:xfrm>
          <a:prstGeom prst="rect">
            <a:avLst/>
          </a:prstGeom>
        </p:spPr>
      </p:pic>
      <p:sp>
        <p:nvSpPr>
          <p:cNvPr id="5" name="Tekstvak 4"/>
          <p:cNvSpPr txBox="1"/>
          <p:nvPr/>
        </p:nvSpPr>
        <p:spPr>
          <a:xfrm>
            <a:off x="7124141" y="437955"/>
            <a:ext cx="1907704" cy="4401205"/>
          </a:xfrm>
          <a:prstGeom prst="rect">
            <a:avLst/>
          </a:prstGeom>
          <a:noFill/>
        </p:spPr>
        <p:txBody>
          <a:bodyPr wrap="square" rtlCol="0">
            <a:spAutoFit/>
          </a:bodyPr>
          <a:lstStyle/>
          <a:p>
            <a:r>
              <a:rPr lang="nl-NL" sz="2000" dirty="0"/>
              <a:t>Feest </a:t>
            </a:r>
            <a:r>
              <a:rPr lang="nl-NL" sz="2000"/>
              <a:t>in Mariëngaarde</a:t>
            </a:r>
            <a:endParaRPr lang="nl-NL" sz="2000" dirty="0"/>
          </a:p>
          <a:p>
            <a:endParaRPr lang="nl-NL" sz="2000" dirty="0"/>
          </a:p>
          <a:p>
            <a:r>
              <a:rPr lang="nl-NL" sz="2000" dirty="0"/>
              <a:t>Ter gelegenheid van de gouden bruiloft van Jacobus van Vollenhoven en </a:t>
            </a:r>
            <a:r>
              <a:rPr lang="nl-NL" sz="2000" dirty="0" err="1"/>
              <a:t>Leonie</a:t>
            </a:r>
            <a:r>
              <a:rPr lang="nl-NL" sz="2000" dirty="0"/>
              <a:t> C.M. van den Bogaert.</a:t>
            </a:r>
          </a:p>
          <a:p>
            <a:r>
              <a:rPr lang="nl-NL" sz="2000" dirty="0"/>
              <a:t>De tafel gedekt voor het diner</a:t>
            </a:r>
          </a:p>
        </p:txBody>
      </p:sp>
    </p:spTree>
    <p:extLst>
      <p:ext uri="{BB962C8B-B14F-4D97-AF65-F5344CB8AC3E}">
        <p14:creationId xmlns:p14="http://schemas.microsoft.com/office/powerpoint/2010/main" val="9069508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37</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436" y="0"/>
            <a:ext cx="6737128" cy="6858000"/>
          </a:xfrm>
          <a:prstGeom prst="rect">
            <a:avLst/>
          </a:prstGeom>
        </p:spPr>
      </p:pic>
    </p:spTree>
    <p:extLst>
      <p:ext uri="{BB962C8B-B14F-4D97-AF65-F5344CB8AC3E}">
        <p14:creationId xmlns:p14="http://schemas.microsoft.com/office/powerpoint/2010/main" val="26892314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38</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305"/>
            <a:ext cx="9144000" cy="5888825"/>
          </a:xfrm>
          <a:prstGeom prst="rect">
            <a:avLst/>
          </a:prstGeom>
        </p:spPr>
      </p:pic>
      <p:sp>
        <p:nvSpPr>
          <p:cNvPr id="5" name="Tekstvak 4"/>
          <p:cNvSpPr txBox="1"/>
          <p:nvPr/>
        </p:nvSpPr>
        <p:spPr>
          <a:xfrm>
            <a:off x="323528" y="5980638"/>
            <a:ext cx="8496944" cy="400110"/>
          </a:xfrm>
          <a:prstGeom prst="rect">
            <a:avLst/>
          </a:prstGeom>
          <a:noFill/>
        </p:spPr>
        <p:txBody>
          <a:bodyPr wrap="square" rtlCol="0">
            <a:spAutoFit/>
          </a:bodyPr>
          <a:lstStyle/>
          <a:p>
            <a:pPr algn="ctr"/>
            <a:r>
              <a:rPr lang="nl-NL" sz="2000" b="1" dirty="0"/>
              <a:t>Het diner werd opgediend</a:t>
            </a:r>
          </a:p>
        </p:txBody>
      </p:sp>
    </p:spTree>
    <p:extLst>
      <p:ext uri="{BB962C8B-B14F-4D97-AF65-F5344CB8AC3E}">
        <p14:creationId xmlns:p14="http://schemas.microsoft.com/office/powerpoint/2010/main" val="4159295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39</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392"/>
            <a:ext cx="9144000" cy="5925596"/>
          </a:xfrm>
          <a:prstGeom prst="rect">
            <a:avLst/>
          </a:prstGeom>
        </p:spPr>
      </p:pic>
      <p:sp>
        <p:nvSpPr>
          <p:cNvPr id="5" name="Tekstvak 4"/>
          <p:cNvSpPr txBox="1"/>
          <p:nvPr/>
        </p:nvSpPr>
        <p:spPr>
          <a:xfrm>
            <a:off x="0" y="5980638"/>
            <a:ext cx="9144000" cy="646331"/>
          </a:xfrm>
          <a:prstGeom prst="rect">
            <a:avLst/>
          </a:prstGeom>
          <a:noFill/>
        </p:spPr>
        <p:txBody>
          <a:bodyPr wrap="square" rtlCol="0">
            <a:spAutoFit/>
          </a:bodyPr>
          <a:lstStyle/>
          <a:p>
            <a:pPr algn="ctr"/>
            <a:r>
              <a:rPr lang="nl-NL" b="1" dirty="0"/>
              <a:t>Zie ook de vele schilderijen aan de muur. Deze kunst die werd veiliggesteld door buurtbewoners wiens huis  werd gevorderd door de Duitsers</a:t>
            </a:r>
          </a:p>
        </p:txBody>
      </p:sp>
    </p:spTree>
    <p:extLst>
      <p:ext uri="{BB962C8B-B14F-4D97-AF65-F5344CB8AC3E}">
        <p14:creationId xmlns:p14="http://schemas.microsoft.com/office/powerpoint/2010/main" val="2845196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09" y="-6552"/>
            <a:ext cx="9015404" cy="6099848"/>
          </a:xfrm>
          <a:prstGeom prst="rect">
            <a:avLst/>
          </a:prstGeom>
        </p:spPr>
      </p:pic>
      <p:sp>
        <p:nvSpPr>
          <p:cNvPr id="5" name="Tekstvak 4">
            <a:extLst>
              <a:ext uri="{FF2B5EF4-FFF2-40B4-BE49-F238E27FC236}">
                <a16:creationId xmlns:a16="http://schemas.microsoft.com/office/drawing/2014/main" id="{DB930341-FDAF-413B-9F37-5E80C6FE49B8}"/>
              </a:ext>
            </a:extLst>
          </p:cNvPr>
          <p:cNvSpPr txBox="1"/>
          <p:nvPr/>
        </p:nvSpPr>
        <p:spPr>
          <a:xfrm>
            <a:off x="323528" y="6309320"/>
            <a:ext cx="2664296" cy="369332"/>
          </a:xfrm>
          <a:prstGeom prst="rect">
            <a:avLst/>
          </a:prstGeom>
          <a:noFill/>
        </p:spPr>
        <p:txBody>
          <a:bodyPr wrap="square" rtlCol="0">
            <a:spAutoFit/>
          </a:bodyPr>
          <a:lstStyle/>
          <a:p>
            <a:r>
              <a:rPr lang="nl-NL" dirty="0"/>
              <a:t>De opening in 1935</a:t>
            </a:r>
          </a:p>
        </p:txBody>
      </p:sp>
    </p:spTree>
    <p:extLst>
      <p:ext uri="{BB962C8B-B14F-4D97-AF65-F5344CB8AC3E}">
        <p14:creationId xmlns:p14="http://schemas.microsoft.com/office/powerpoint/2010/main" val="33525852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40</a:t>
            </a:fld>
            <a:endParaRPr lang="nl-NL"/>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30171"/>
            <a:ext cx="3857625" cy="6858000"/>
          </a:xfrm>
          <a:prstGeom prst="rect">
            <a:avLst/>
          </a:prstGeom>
        </p:spPr>
      </p:pic>
      <p:sp>
        <p:nvSpPr>
          <p:cNvPr id="7" name="Tekstvak 6"/>
          <p:cNvSpPr txBox="1"/>
          <p:nvPr/>
        </p:nvSpPr>
        <p:spPr>
          <a:xfrm>
            <a:off x="4572000" y="1052736"/>
            <a:ext cx="4104456" cy="5601533"/>
          </a:xfrm>
          <a:prstGeom prst="rect">
            <a:avLst/>
          </a:prstGeom>
          <a:noFill/>
        </p:spPr>
        <p:txBody>
          <a:bodyPr wrap="square" rtlCol="0">
            <a:spAutoFit/>
          </a:bodyPr>
          <a:lstStyle/>
          <a:p>
            <a:pPr algn="ctr"/>
            <a:r>
              <a:rPr lang="nl-NL" sz="2800" b="1" dirty="0"/>
              <a:t>Luís de </a:t>
            </a:r>
            <a:r>
              <a:rPr lang="nl-NL" sz="2800" b="1" dirty="0" err="1"/>
              <a:t>Lannoy</a:t>
            </a:r>
            <a:endParaRPr lang="nl-NL" sz="2800" b="1" dirty="0"/>
          </a:p>
          <a:p>
            <a:pPr algn="ctr"/>
            <a:r>
              <a:rPr lang="nl-NL" sz="2800" b="1" dirty="0"/>
              <a:t>1918 – 1971 </a:t>
            </a:r>
            <a:r>
              <a:rPr lang="nl-NL" sz="2400" b="1" dirty="0"/>
              <a:t>Curaçao</a:t>
            </a:r>
          </a:p>
          <a:p>
            <a:pPr algn="ctr"/>
            <a:r>
              <a:rPr lang="nl-NL" sz="2800" b="1" dirty="0"/>
              <a:t> </a:t>
            </a:r>
          </a:p>
          <a:p>
            <a:pPr algn="ctr"/>
            <a:r>
              <a:rPr lang="nl-NL" sz="2800" b="1" dirty="0"/>
              <a:t>Verzetsstrijder</a:t>
            </a:r>
          </a:p>
          <a:p>
            <a:pPr algn="ctr"/>
            <a:r>
              <a:rPr lang="nl-NL" sz="2800" b="1" dirty="0"/>
              <a:t>Woonde hier in 1944</a:t>
            </a:r>
            <a:endParaRPr lang="nl-NL" dirty="0"/>
          </a:p>
          <a:p>
            <a:endParaRPr lang="nl-NL" sz="2800" b="1" dirty="0"/>
          </a:p>
          <a:p>
            <a:r>
              <a:rPr lang="nl-NL" dirty="0"/>
              <a:t>Samen met zijn vriend Boy </a:t>
            </a:r>
            <a:r>
              <a:rPr lang="nl-NL" dirty="0" err="1"/>
              <a:t>Ecury</a:t>
            </a:r>
            <a:r>
              <a:rPr lang="nl-NL" dirty="0"/>
              <a:t> pleegde hij sabotage- en andere verzetsdaden en hielp onderduikers</a:t>
            </a:r>
          </a:p>
          <a:p>
            <a:r>
              <a:rPr lang="nl-NL" dirty="0"/>
              <a:t>Hij werd verraden en opgesloten in de Willem II kazerne, Groot Seminarie Haaren in St. Michielsgestel en uiteindelijk de strafgevangenis Utrecht. Hij werd ter dood veroordeeld maar ontsnapte op Dolle Dinsdag</a:t>
            </a:r>
          </a:p>
          <a:p>
            <a:pPr algn="ctr"/>
            <a:r>
              <a:rPr lang="nl-NL" sz="2800" b="1" dirty="0"/>
              <a:t> </a:t>
            </a:r>
          </a:p>
        </p:txBody>
      </p:sp>
    </p:spTree>
    <p:extLst>
      <p:ext uri="{BB962C8B-B14F-4D97-AF65-F5344CB8AC3E}">
        <p14:creationId xmlns:p14="http://schemas.microsoft.com/office/powerpoint/2010/main" val="3643258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41</a:t>
            </a:fld>
            <a:endParaRPr lang="nl-NL"/>
          </a:p>
        </p:txBody>
      </p:sp>
      <p:pic>
        <p:nvPicPr>
          <p:cNvPr id="4" name="Tijdelijke aanduiding voor inhoud 3"/>
          <p:cNvPicPr>
            <a:picLocks noChangeAspect="1"/>
          </p:cNvPicPr>
          <p:nvPr/>
        </p:nvPicPr>
        <p:blipFill rotWithShape="1">
          <a:blip r:embed="rId2">
            <a:extLst>
              <a:ext uri="{28A0092B-C50C-407E-A947-70E740481C1C}">
                <a14:useLocalDpi xmlns:a14="http://schemas.microsoft.com/office/drawing/2010/main" val="0"/>
              </a:ext>
            </a:extLst>
          </a:blip>
          <a:srcRect l="32727"/>
          <a:stretch/>
        </p:blipFill>
        <p:spPr>
          <a:xfrm>
            <a:off x="0" y="0"/>
            <a:ext cx="9119781" cy="6192688"/>
          </a:xfrm>
          <a:prstGeom prst="rect">
            <a:avLst/>
          </a:prstGeom>
        </p:spPr>
      </p:pic>
      <p:sp>
        <p:nvSpPr>
          <p:cNvPr id="5" name="Tekstvak 4">
            <a:extLst>
              <a:ext uri="{FF2B5EF4-FFF2-40B4-BE49-F238E27FC236}">
                <a16:creationId xmlns:a16="http://schemas.microsoft.com/office/drawing/2014/main" id="{1F86E20E-07A7-4B00-BA34-07B61BCDFF10}"/>
              </a:ext>
            </a:extLst>
          </p:cNvPr>
          <p:cNvSpPr txBox="1"/>
          <p:nvPr/>
        </p:nvSpPr>
        <p:spPr>
          <a:xfrm>
            <a:off x="170195" y="6235294"/>
            <a:ext cx="8364205" cy="369332"/>
          </a:xfrm>
          <a:prstGeom prst="rect">
            <a:avLst/>
          </a:prstGeom>
          <a:noFill/>
        </p:spPr>
        <p:txBody>
          <a:bodyPr wrap="square" rtlCol="0">
            <a:spAutoFit/>
          </a:bodyPr>
          <a:lstStyle/>
          <a:p>
            <a:r>
              <a:rPr lang="nl-NL" dirty="0"/>
              <a:t>Mariëngaarde bood een schuilplaats tijdens de oorlog </a:t>
            </a:r>
          </a:p>
        </p:txBody>
      </p:sp>
    </p:spTree>
    <p:extLst>
      <p:ext uri="{BB962C8B-B14F-4D97-AF65-F5344CB8AC3E}">
        <p14:creationId xmlns:p14="http://schemas.microsoft.com/office/powerpoint/2010/main" val="1501595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42</a:t>
            </a:fld>
            <a:endParaRPr lang="nl-NL"/>
          </a:p>
        </p:txBody>
      </p:sp>
      <p:pic>
        <p:nvPicPr>
          <p:cNvPr id="5" name="Afbeelding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260648"/>
            <a:ext cx="7056784" cy="5102896"/>
          </a:xfrm>
          <a:prstGeom prst="rect">
            <a:avLst/>
          </a:prstGeom>
        </p:spPr>
      </p:pic>
      <p:sp>
        <p:nvSpPr>
          <p:cNvPr id="4" name="Tekstvak 3">
            <a:extLst>
              <a:ext uri="{FF2B5EF4-FFF2-40B4-BE49-F238E27FC236}">
                <a16:creationId xmlns:a16="http://schemas.microsoft.com/office/drawing/2014/main" id="{B208CA73-08E3-4E79-AB96-136B660A3523}"/>
              </a:ext>
            </a:extLst>
          </p:cNvPr>
          <p:cNvSpPr txBox="1"/>
          <p:nvPr/>
        </p:nvSpPr>
        <p:spPr>
          <a:xfrm>
            <a:off x="395536" y="5445224"/>
            <a:ext cx="8352928" cy="646331"/>
          </a:xfrm>
          <a:prstGeom prst="rect">
            <a:avLst/>
          </a:prstGeom>
          <a:noFill/>
        </p:spPr>
        <p:txBody>
          <a:bodyPr wrap="square" rtlCol="0">
            <a:spAutoFit/>
          </a:bodyPr>
          <a:lstStyle/>
          <a:p>
            <a:r>
              <a:rPr lang="nl-NL" dirty="0"/>
              <a:t>Op 2 februari 1945 werd de Kapel, de keuken en een deel van de Van Meursstraat getroffen door een V1. Er vielen 22 doden </a:t>
            </a:r>
          </a:p>
        </p:txBody>
      </p:sp>
    </p:spTree>
    <p:extLst>
      <p:ext uri="{BB962C8B-B14F-4D97-AF65-F5344CB8AC3E}">
        <p14:creationId xmlns:p14="http://schemas.microsoft.com/office/powerpoint/2010/main" val="1778768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43</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409"/>
            <a:ext cx="9144000" cy="6625181"/>
          </a:xfrm>
          <a:prstGeom prst="rect">
            <a:avLst/>
          </a:prstGeom>
        </p:spPr>
      </p:pic>
    </p:spTree>
    <p:extLst>
      <p:ext uri="{BB962C8B-B14F-4D97-AF65-F5344CB8AC3E}">
        <p14:creationId xmlns:p14="http://schemas.microsoft.com/office/powerpoint/2010/main" val="287322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44</a:t>
            </a:fld>
            <a:endParaRPr lang="nl-NL"/>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6" y="-61421"/>
            <a:ext cx="4320480" cy="5997125"/>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1835" y="23397"/>
            <a:ext cx="3391350" cy="6692758"/>
          </a:xfrm>
          <a:prstGeom prst="rect">
            <a:avLst/>
          </a:prstGeom>
        </p:spPr>
      </p:pic>
      <p:sp>
        <p:nvSpPr>
          <p:cNvPr id="8" name="Tekstvak 7"/>
          <p:cNvSpPr txBox="1"/>
          <p:nvPr/>
        </p:nvSpPr>
        <p:spPr>
          <a:xfrm>
            <a:off x="228600" y="5966919"/>
            <a:ext cx="5200522" cy="707886"/>
          </a:xfrm>
          <a:prstGeom prst="rect">
            <a:avLst/>
          </a:prstGeom>
          <a:noFill/>
        </p:spPr>
        <p:txBody>
          <a:bodyPr wrap="square" rtlCol="0">
            <a:spAutoFit/>
          </a:bodyPr>
          <a:lstStyle/>
          <a:p>
            <a:r>
              <a:rPr lang="nl-NL" sz="2000" dirty="0"/>
              <a:t>Mgr. </a:t>
            </a:r>
            <a:r>
              <a:rPr lang="nl-NL" sz="2000" dirty="0" err="1"/>
              <a:t>Sweens</a:t>
            </a:r>
            <a:r>
              <a:rPr lang="nl-NL" sz="2000" dirty="0"/>
              <a:t> en zijn misdienaar waren ook slachtoffer. Hij droeg juist een H. Mis op</a:t>
            </a:r>
          </a:p>
        </p:txBody>
      </p:sp>
    </p:spTree>
    <p:extLst>
      <p:ext uri="{BB962C8B-B14F-4D97-AF65-F5344CB8AC3E}">
        <p14:creationId xmlns:p14="http://schemas.microsoft.com/office/powerpoint/2010/main" val="4120709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45</a:t>
            </a:fld>
            <a:endParaRPr lang="nl-NL"/>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713" t="5483" r="33195" b="5483"/>
          <a:stretch/>
        </p:blipFill>
        <p:spPr>
          <a:xfrm>
            <a:off x="83769" y="188640"/>
            <a:ext cx="8803538" cy="6434667"/>
          </a:xfrm>
          <a:prstGeom prst="rect">
            <a:avLst/>
          </a:prstGeom>
        </p:spPr>
      </p:pic>
    </p:spTree>
    <p:extLst>
      <p:ext uri="{BB962C8B-B14F-4D97-AF65-F5344CB8AC3E}">
        <p14:creationId xmlns:p14="http://schemas.microsoft.com/office/powerpoint/2010/main" val="32182580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46</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032" y="0"/>
            <a:ext cx="7884368" cy="5811617"/>
          </a:xfrm>
          <a:prstGeom prst="rect">
            <a:avLst/>
          </a:prstGeom>
        </p:spPr>
      </p:pic>
      <p:sp>
        <p:nvSpPr>
          <p:cNvPr id="5" name="Tekstvak 4">
            <a:extLst>
              <a:ext uri="{FF2B5EF4-FFF2-40B4-BE49-F238E27FC236}">
                <a16:creationId xmlns:a16="http://schemas.microsoft.com/office/drawing/2014/main" id="{585306F7-5B86-4177-B88F-30F1E802A07F}"/>
              </a:ext>
            </a:extLst>
          </p:cNvPr>
          <p:cNvSpPr txBox="1"/>
          <p:nvPr/>
        </p:nvSpPr>
        <p:spPr>
          <a:xfrm>
            <a:off x="469504" y="6068377"/>
            <a:ext cx="8375848" cy="369332"/>
          </a:xfrm>
          <a:prstGeom prst="rect">
            <a:avLst/>
          </a:prstGeom>
          <a:noFill/>
        </p:spPr>
        <p:txBody>
          <a:bodyPr wrap="square" rtlCol="0">
            <a:spAutoFit/>
          </a:bodyPr>
          <a:lstStyle/>
          <a:p>
            <a:r>
              <a:rPr lang="nl-NL" dirty="0"/>
              <a:t>Een van de 2 persoons-appartementen  rond 1946</a:t>
            </a:r>
          </a:p>
        </p:txBody>
      </p:sp>
    </p:spTree>
    <p:extLst>
      <p:ext uri="{BB962C8B-B14F-4D97-AF65-F5344CB8AC3E}">
        <p14:creationId xmlns:p14="http://schemas.microsoft.com/office/powerpoint/2010/main" val="2032582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47</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2453"/>
            <a:ext cx="9144000" cy="6713093"/>
          </a:xfrm>
          <a:prstGeom prst="rect">
            <a:avLst/>
          </a:prstGeom>
        </p:spPr>
      </p:pic>
    </p:spTree>
    <p:extLst>
      <p:ext uri="{BB962C8B-B14F-4D97-AF65-F5344CB8AC3E}">
        <p14:creationId xmlns:p14="http://schemas.microsoft.com/office/powerpoint/2010/main" val="3917020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48</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568" y="51235"/>
            <a:ext cx="7900859" cy="5998483"/>
          </a:xfrm>
          <a:prstGeom prst="rect">
            <a:avLst/>
          </a:prstGeom>
        </p:spPr>
      </p:pic>
    </p:spTree>
    <p:extLst>
      <p:ext uri="{BB962C8B-B14F-4D97-AF65-F5344CB8AC3E}">
        <p14:creationId xmlns:p14="http://schemas.microsoft.com/office/powerpoint/2010/main" val="42156629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49</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70811"/>
            <a:ext cx="7884368" cy="5737424"/>
          </a:xfrm>
          <a:prstGeom prst="rect">
            <a:avLst/>
          </a:prstGeom>
        </p:spPr>
      </p:pic>
    </p:spTree>
    <p:extLst>
      <p:ext uri="{BB962C8B-B14F-4D97-AF65-F5344CB8AC3E}">
        <p14:creationId xmlns:p14="http://schemas.microsoft.com/office/powerpoint/2010/main" val="134171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134596"/>
            <a:ext cx="3173903" cy="4590548"/>
          </a:xfrm>
          <a:prstGeom prst="rect">
            <a:avLst/>
          </a:prstGeom>
        </p:spPr>
      </p:pic>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180" y="134596"/>
            <a:ext cx="5596808" cy="4590548"/>
          </a:xfrm>
          <a:prstGeom prst="rect">
            <a:avLst/>
          </a:prstGeom>
        </p:spPr>
      </p:pic>
      <p:sp>
        <p:nvSpPr>
          <p:cNvPr id="7" name="Tekstvak 6"/>
          <p:cNvSpPr txBox="1"/>
          <p:nvPr/>
        </p:nvSpPr>
        <p:spPr>
          <a:xfrm>
            <a:off x="-11256" y="4865718"/>
            <a:ext cx="9059988" cy="1631216"/>
          </a:xfrm>
          <a:prstGeom prst="rect">
            <a:avLst/>
          </a:prstGeom>
          <a:noFill/>
        </p:spPr>
        <p:txBody>
          <a:bodyPr wrap="square" rtlCol="0">
            <a:spAutoFit/>
          </a:bodyPr>
          <a:lstStyle/>
          <a:p>
            <a:pPr algn="ctr"/>
            <a:r>
              <a:rPr lang="nl-NL" sz="2000" dirty="0"/>
              <a:t>Initiator: Pastoor Kleijn van de H. Margaretha Maria, kerk aan de Ringbaan West. Zijn idee was om een pension voor de welgestelde parochianen te bouwen, waardoor hij voldoende inkomsten kreeg om meer te bouwen in zijn parochie, Hij verzocht de Zuster van het H. Hart (</a:t>
            </a:r>
            <a:r>
              <a:rPr lang="nl-NL" sz="2000" dirty="0" err="1"/>
              <a:t>Gutjesnonnen</a:t>
            </a:r>
            <a:r>
              <a:rPr lang="nl-NL" sz="2000" dirty="0"/>
              <a:t>) om de verzorging op zich te nemen.</a:t>
            </a:r>
          </a:p>
        </p:txBody>
      </p:sp>
    </p:spTree>
    <p:extLst>
      <p:ext uri="{BB962C8B-B14F-4D97-AF65-F5344CB8AC3E}">
        <p14:creationId xmlns:p14="http://schemas.microsoft.com/office/powerpoint/2010/main" val="35056553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50</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40083"/>
            <a:ext cx="7668344" cy="5663927"/>
          </a:xfrm>
          <a:prstGeom prst="rect">
            <a:avLst/>
          </a:prstGeom>
        </p:spPr>
      </p:pic>
    </p:spTree>
    <p:extLst>
      <p:ext uri="{BB962C8B-B14F-4D97-AF65-F5344CB8AC3E}">
        <p14:creationId xmlns:p14="http://schemas.microsoft.com/office/powerpoint/2010/main" val="32121864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51</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9680" y="260648"/>
            <a:ext cx="7452320" cy="5503392"/>
          </a:xfrm>
          <a:prstGeom prst="rect">
            <a:avLst/>
          </a:prstGeom>
        </p:spPr>
      </p:pic>
    </p:spTree>
    <p:extLst>
      <p:ext uri="{BB962C8B-B14F-4D97-AF65-F5344CB8AC3E}">
        <p14:creationId xmlns:p14="http://schemas.microsoft.com/office/powerpoint/2010/main" val="371738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52</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600" y="188640"/>
            <a:ext cx="7668344" cy="5515596"/>
          </a:xfrm>
          <a:prstGeom prst="rect">
            <a:avLst/>
          </a:prstGeom>
        </p:spPr>
      </p:pic>
    </p:spTree>
    <p:extLst>
      <p:ext uri="{BB962C8B-B14F-4D97-AF65-F5344CB8AC3E}">
        <p14:creationId xmlns:p14="http://schemas.microsoft.com/office/powerpoint/2010/main" val="26548356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53</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9990"/>
            <a:ext cx="7956376" cy="5858697"/>
          </a:xfrm>
          <a:prstGeom prst="rect">
            <a:avLst/>
          </a:prstGeom>
        </p:spPr>
      </p:pic>
    </p:spTree>
    <p:extLst>
      <p:ext uri="{BB962C8B-B14F-4D97-AF65-F5344CB8AC3E}">
        <p14:creationId xmlns:p14="http://schemas.microsoft.com/office/powerpoint/2010/main" val="3910073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dirty="0"/>
              <a:t>Helma </a:t>
            </a:r>
            <a:r>
              <a:rPr lang="nl-NL" dirty="0" err="1"/>
              <a:t>Keijzers</a:t>
            </a:r>
            <a:r>
              <a:rPr lang="nl-NL" dirty="0"/>
              <a:t>,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54</a:t>
            </a:fld>
            <a:endParaRPr lang="nl-NL"/>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 y="116632"/>
            <a:ext cx="9144000" cy="5931822"/>
          </a:xfrm>
          <a:prstGeom prst="rect">
            <a:avLst/>
          </a:prstGeom>
        </p:spPr>
      </p:pic>
      <p:sp>
        <p:nvSpPr>
          <p:cNvPr id="7" name="Tekstvak 6"/>
          <p:cNvSpPr txBox="1"/>
          <p:nvPr/>
        </p:nvSpPr>
        <p:spPr>
          <a:xfrm>
            <a:off x="251520" y="6048454"/>
            <a:ext cx="8892480" cy="369332"/>
          </a:xfrm>
          <a:prstGeom prst="rect">
            <a:avLst/>
          </a:prstGeom>
          <a:noFill/>
        </p:spPr>
        <p:txBody>
          <a:bodyPr wrap="square" rtlCol="0">
            <a:spAutoFit/>
          </a:bodyPr>
          <a:lstStyle/>
          <a:p>
            <a:r>
              <a:rPr lang="nl-NL" dirty="0"/>
              <a:t>Ansichtkaart uit 1961</a:t>
            </a:r>
          </a:p>
        </p:txBody>
      </p:sp>
    </p:spTree>
    <p:extLst>
      <p:ext uri="{BB962C8B-B14F-4D97-AF65-F5344CB8AC3E}">
        <p14:creationId xmlns:p14="http://schemas.microsoft.com/office/powerpoint/2010/main" val="3690462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55</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808" y="0"/>
            <a:ext cx="8028384" cy="6005591"/>
          </a:xfrm>
          <a:prstGeom prst="rect">
            <a:avLst/>
          </a:prstGeom>
        </p:spPr>
      </p:pic>
      <p:sp>
        <p:nvSpPr>
          <p:cNvPr id="5" name="Tekstvak 4">
            <a:extLst>
              <a:ext uri="{FF2B5EF4-FFF2-40B4-BE49-F238E27FC236}">
                <a16:creationId xmlns:a16="http://schemas.microsoft.com/office/drawing/2014/main" id="{3D3853AB-26F7-44B3-AB59-5C26AC87FD60}"/>
              </a:ext>
            </a:extLst>
          </p:cNvPr>
          <p:cNvSpPr txBox="1"/>
          <p:nvPr/>
        </p:nvSpPr>
        <p:spPr>
          <a:xfrm>
            <a:off x="704528" y="6052732"/>
            <a:ext cx="7829872" cy="369332"/>
          </a:xfrm>
          <a:prstGeom prst="rect">
            <a:avLst/>
          </a:prstGeom>
          <a:noFill/>
        </p:spPr>
        <p:txBody>
          <a:bodyPr wrap="square" rtlCol="0">
            <a:spAutoFit/>
          </a:bodyPr>
          <a:lstStyle/>
          <a:p>
            <a:r>
              <a:rPr lang="nl-NL" dirty="0"/>
              <a:t>In de vijftiger jaar werd het pension omgevormd tot een bejaardenhuis</a:t>
            </a:r>
          </a:p>
        </p:txBody>
      </p:sp>
    </p:spTree>
    <p:extLst>
      <p:ext uri="{BB962C8B-B14F-4D97-AF65-F5344CB8AC3E}">
        <p14:creationId xmlns:p14="http://schemas.microsoft.com/office/powerpoint/2010/main" val="6391004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56</a:t>
            </a:fld>
            <a:endParaRPr lang="nl-NL"/>
          </a:p>
        </p:txBody>
      </p:sp>
      <p:pic>
        <p:nvPicPr>
          <p:cNvPr id="4" name="Afbeelding 3"/>
          <p:cNvPicPr>
            <a:picLocks noChangeAspect="1"/>
          </p:cNvPicPr>
          <p:nvPr/>
        </p:nvPicPr>
        <p:blipFill rotWithShape="1">
          <a:blip r:embed="rId2">
            <a:extLst>
              <a:ext uri="{28A0092B-C50C-407E-A947-70E740481C1C}">
                <a14:useLocalDpi xmlns:a14="http://schemas.microsoft.com/office/drawing/2010/main" val="0"/>
              </a:ext>
            </a:extLst>
          </a:blip>
          <a:srcRect b="9038"/>
          <a:stretch/>
        </p:blipFill>
        <p:spPr>
          <a:xfrm>
            <a:off x="-1855" y="0"/>
            <a:ext cx="9144000" cy="5845629"/>
          </a:xfrm>
          <a:prstGeom prst="rect">
            <a:avLst/>
          </a:prstGeom>
        </p:spPr>
      </p:pic>
      <p:sp>
        <p:nvSpPr>
          <p:cNvPr id="5" name="Tekstvak 4"/>
          <p:cNvSpPr txBox="1"/>
          <p:nvPr/>
        </p:nvSpPr>
        <p:spPr>
          <a:xfrm>
            <a:off x="247613" y="5927697"/>
            <a:ext cx="8640960" cy="369332"/>
          </a:xfrm>
          <a:prstGeom prst="rect">
            <a:avLst/>
          </a:prstGeom>
          <a:noFill/>
        </p:spPr>
        <p:txBody>
          <a:bodyPr wrap="square" rtlCol="0">
            <a:spAutoFit/>
          </a:bodyPr>
          <a:lstStyle/>
          <a:p>
            <a:pPr algn="ctr"/>
            <a:r>
              <a:rPr lang="nl-NL" b="1" dirty="0"/>
              <a:t>De keuken in 1957</a:t>
            </a:r>
          </a:p>
        </p:txBody>
      </p:sp>
    </p:spTree>
    <p:extLst>
      <p:ext uri="{BB962C8B-B14F-4D97-AF65-F5344CB8AC3E}">
        <p14:creationId xmlns:p14="http://schemas.microsoft.com/office/powerpoint/2010/main" val="21777815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57</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70811"/>
            <a:ext cx="7956376" cy="5500759"/>
          </a:xfrm>
          <a:prstGeom prst="rect">
            <a:avLst/>
          </a:prstGeom>
        </p:spPr>
      </p:pic>
      <p:sp>
        <p:nvSpPr>
          <p:cNvPr id="5" name="Tekstvak 4">
            <a:extLst>
              <a:ext uri="{FF2B5EF4-FFF2-40B4-BE49-F238E27FC236}">
                <a16:creationId xmlns:a16="http://schemas.microsoft.com/office/drawing/2014/main" id="{18E61EE8-0966-4350-B54A-1D76A14290AB}"/>
              </a:ext>
            </a:extLst>
          </p:cNvPr>
          <p:cNvSpPr txBox="1"/>
          <p:nvPr/>
        </p:nvSpPr>
        <p:spPr>
          <a:xfrm>
            <a:off x="1259632" y="5812151"/>
            <a:ext cx="8136904" cy="369332"/>
          </a:xfrm>
          <a:prstGeom prst="rect">
            <a:avLst/>
          </a:prstGeom>
          <a:noFill/>
        </p:spPr>
        <p:txBody>
          <a:bodyPr wrap="square" rtlCol="0">
            <a:spAutoFit/>
          </a:bodyPr>
          <a:lstStyle/>
          <a:p>
            <a:r>
              <a:rPr lang="nl-NL" dirty="0"/>
              <a:t>Foto van Frans van </a:t>
            </a:r>
            <a:r>
              <a:rPr lang="nl-NL" dirty="0" err="1"/>
              <a:t>Aarle</a:t>
            </a:r>
            <a:r>
              <a:rPr lang="nl-NL" dirty="0"/>
              <a:t> in 1973</a:t>
            </a:r>
          </a:p>
        </p:txBody>
      </p:sp>
    </p:spTree>
    <p:extLst>
      <p:ext uri="{BB962C8B-B14F-4D97-AF65-F5344CB8AC3E}">
        <p14:creationId xmlns:p14="http://schemas.microsoft.com/office/powerpoint/2010/main" val="39308829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58</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824" y="30129"/>
            <a:ext cx="7740352" cy="5805264"/>
          </a:xfrm>
          <a:prstGeom prst="rect">
            <a:avLst/>
          </a:prstGeom>
        </p:spPr>
      </p:pic>
      <p:sp>
        <p:nvSpPr>
          <p:cNvPr id="5" name="Tekstvak 4">
            <a:extLst>
              <a:ext uri="{FF2B5EF4-FFF2-40B4-BE49-F238E27FC236}">
                <a16:creationId xmlns:a16="http://schemas.microsoft.com/office/drawing/2014/main" id="{69E27351-CFE9-40AB-A8F0-CBF0E1D4D3C1}"/>
              </a:ext>
            </a:extLst>
          </p:cNvPr>
          <p:cNvSpPr txBox="1"/>
          <p:nvPr/>
        </p:nvSpPr>
        <p:spPr>
          <a:xfrm>
            <a:off x="827584" y="6021288"/>
            <a:ext cx="6552728" cy="369332"/>
          </a:xfrm>
          <a:prstGeom prst="rect">
            <a:avLst/>
          </a:prstGeom>
          <a:noFill/>
        </p:spPr>
        <p:txBody>
          <a:bodyPr wrap="square" rtlCol="0">
            <a:spAutoFit/>
          </a:bodyPr>
          <a:lstStyle/>
          <a:p>
            <a:r>
              <a:rPr lang="nl-NL" dirty="0"/>
              <a:t>De balie bij de ingang rond 2000</a:t>
            </a:r>
          </a:p>
        </p:txBody>
      </p:sp>
    </p:spTree>
    <p:extLst>
      <p:ext uri="{BB962C8B-B14F-4D97-AF65-F5344CB8AC3E}">
        <p14:creationId xmlns:p14="http://schemas.microsoft.com/office/powerpoint/2010/main" val="34314357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59</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1776"/>
            <a:ext cx="7596336" cy="5697252"/>
          </a:xfrm>
          <a:prstGeom prst="rect">
            <a:avLst/>
          </a:prstGeom>
        </p:spPr>
      </p:pic>
      <p:sp>
        <p:nvSpPr>
          <p:cNvPr id="5" name="Tekstvak 4">
            <a:extLst>
              <a:ext uri="{FF2B5EF4-FFF2-40B4-BE49-F238E27FC236}">
                <a16:creationId xmlns:a16="http://schemas.microsoft.com/office/drawing/2014/main" id="{C7C4DBF9-C19D-469D-AB4F-1E5DFDEEF92F}"/>
              </a:ext>
            </a:extLst>
          </p:cNvPr>
          <p:cNvSpPr txBox="1"/>
          <p:nvPr/>
        </p:nvSpPr>
        <p:spPr>
          <a:xfrm>
            <a:off x="1205372" y="5839682"/>
            <a:ext cx="6984776" cy="369332"/>
          </a:xfrm>
          <a:prstGeom prst="rect">
            <a:avLst/>
          </a:prstGeom>
          <a:noFill/>
        </p:spPr>
        <p:txBody>
          <a:bodyPr wrap="square" rtlCol="0">
            <a:spAutoFit/>
          </a:bodyPr>
          <a:lstStyle/>
          <a:p>
            <a:r>
              <a:rPr lang="nl-NL" dirty="0"/>
              <a:t>De Tuinkamer, gemeenschapsruimte rond 2000</a:t>
            </a:r>
          </a:p>
        </p:txBody>
      </p:sp>
    </p:spTree>
    <p:extLst>
      <p:ext uri="{BB962C8B-B14F-4D97-AF65-F5344CB8AC3E}">
        <p14:creationId xmlns:p14="http://schemas.microsoft.com/office/powerpoint/2010/main" val="241823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6</a:t>
            </a:fld>
            <a:endParaRPr lang="nl-NL"/>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 y="0"/>
            <a:ext cx="9144000" cy="6093296"/>
          </a:xfrm>
          <a:prstGeom prst="rect">
            <a:avLst/>
          </a:prstGeom>
        </p:spPr>
      </p:pic>
    </p:spTree>
    <p:extLst>
      <p:ext uri="{BB962C8B-B14F-4D97-AF65-F5344CB8AC3E}">
        <p14:creationId xmlns:p14="http://schemas.microsoft.com/office/powerpoint/2010/main" val="2243365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60</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135" y="0"/>
            <a:ext cx="7869265" cy="5901949"/>
          </a:xfrm>
          <a:prstGeom prst="rect">
            <a:avLst/>
          </a:prstGeom>
        </p:spPr>
      </p:pic>
      <p:sp>
        <p:nvSpPr>
          <p:cNvPr id="5" name="Tekstvak 4">
            <a:extLst>
              <a:ext uri="{FF2B5EF4-FFF2-40B4-BE49-F238E27FC236}">
                <a16:creationId xmlns:a16="http://schemas.microsoft.com/office/drawing/2014/main" id="{7E1D3227-9244-429C-AB70-25E7293C3003}"/>
              </a:ext>
            </a:extLst>
          </p:cNvPr>
          <p:cNvSpPr txBox="1"/>
          <p:nvPr/>
        </p:nvSpPr>
        <p:spPr>
          <a:xfrm>
            <a:off x="755576" y="5949280"/>
            <a:ext cx="7704856" cy="369332"/>
          </a:xfrm>
          <a:prstGeom prst="rect">
            <a:avLst/>
          </a:prstGeom>
          <a:noFill/>
        </p:spPr>
        <p:txBody>
          <a:bodyPr wrap="square" rtlCol="0">
            <a:spAutoFit/>
          </a:bodyPr>
          <a:lstStyle/>
          <a:p>
            <a:r>
              <a:rPr lang="nl-NL" dirty="0"/>
              <a:t>In 2005 vertrokken de laatste bewoners. </a:t>
            </a:r>
          </a:p>
        </p:txBody>
      </p:sp>
    </p:spTree>
    <p:extLst>
      <p:ext uri="{BB962C8B-B14F-4D97-AF65-F5344CB8AC3E}">
        <p14:creationId xmlns:p14="http://schemas.microsoft.com/office/powerpoint/2010/main" val="1203126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61</a:t>
            </a:fld>
            <a:endParaRPr lang="nl-NL"/>
          </a:p>
        </p:txBody>
      </p:sp>
      <p:pic>
        <p:nvPicPr>
          <p:cNvPr id="6" name="Afbeelding 5"/>
          <p:cNvPicPr>
            <a:picLocks noChangeAspect="1"/>
          </p:cNvPicPr>
          <p:nvPr/>
        </p:nvPicPr>
        <p:blipFill rotWithShape="1">
          <a:blip r:embed="rId2">
            <a:extLst>
              <a:ext uri="{28A0092B-C50C-407E-A947-70E740481C1C}">
                <a14:useLocalDpi xmlns:a14="http://schemas.microsoft.com/office/drawing/2010/main" val="0"/>
              </a:ext>
            </a:extLst>
          </a:blip>
          <a:srcRect l="19960" t="6220"/>
          <a:stretch/>
        </p:blipFill>
        <p:spPr>
          <a:xfrm>
            <a:off x="251520" y="1293664"/>
            <a:ext cx="4764522" cy="3723443"/>
          </a:xfrm>
          <a:prstGeom prst="rect">
            <a:avLst/>
          </a:prstGeom>
        </p:spPr>
      </p:pic>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l="19456"/>
          <a:stretch/>
        </p:blipFill>
        <p:spPr>
          <a:xfrm>
            <a:off x="5016042" y="3391956"/>
            <a:ext cx="3924976" cy="3250302"/>
          </a:xfrm>
          <a:prstGeom prst="rect">
            <a:avLst/>
          </a:prstGeom>
        </p:spPr>
      </p:pic>
      <p:pic>
        <p:nvPicPr>
          <p:cNvPr id="8" name="Afbeelding 7">
            <a:extLst>
              <a:ext uri="{FF2B5EF4-FFF2-40B4-BE49-F238E27FC236}">
                <a16:creationId xmlns:a16="http://schemas.microsoft.com/office/drawing/2014/main" id="{77431198-5DF2-4CDC-943A-E75F20B6B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608" y="102124"/>
            <a:ext cx="7871792" cy="978123"/>
          </a:xfrm>
          <a:prstGeom prst="rect">
            <a:avLst/>
          </a:prstGeom>
        </p:spPr>
      </p:pic>
      <p:sp>
        <p:nvSpPr>
          <p:cNvPr id="9" name="Tekstvak 8">
            <a:extLst>
              <a:ext uri="{FF2B5EF4-FFF2-40B4-BE49-F238E27FC236}">
                <a16:creationId xmlns:a16="http://schemas.microsoft.com/office/drawing/2014/main" id="{125AEE3B-6CBF-4133-9B25-7B1BED23FAC8}"/>
              </a:ext>
            </a:extLst>
          </p:cNvPr>
          <p:cNvSpPr txBox="1"/>
          <p:nvPr/>
        </p:nvSpPr>
        <p:spPr>
          <a:xfrm>
            <a:off x="395536" y="5445224"/>
            <a:ext cx="3924976" cy="923330"/>
          </a:xfrm>
          <a:prstGeom prst="rect">
            <a:avLst/>
          </a:prstGeom>
          <a:noFill/>
        </p:spPr>
        <p:txBody>
          <a:bodyPr wrap="square" rtlCol="0">
            <a:spAutoFit/>
          </a:bodyPr>
          <a:lstStyle/>
          <a:p>
            <a:r>
              <a:rPr lang="nl-NL" dirty="0"/>
              <a:t>Op 1 juli 2014 werd Mariëngaarde het eerste “Kunstenaarshuis” in Nederland</a:t>
            </a:r>
          </a:p>
        </p:txBody>
      </p:sp>
    </p:spTree>
    <p:extLst>
      <p:ext uri="{BB962C8B-B14F-4D97-AF65-F5344CB8AC3E}">
        <p14:creationId xmlns:p14="http://schemas.microsoft.com/office/powerpoint/2010/main" val="1155912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62</a:t>
            </a:fld>
            <a:endParaRPr lang="nl-NL"/>
          </a:p>
        </p:txBody>
      </p:sp>
      <p:pic>
        <p:nvPicPr>
          <p:cNvPr id="7" name="Afbeelding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672"/>
            <a:ext cx="9144000" cy="4597400"/>
          </a:xfrm>
          <a:prstGeom prst="rect">
            <a:avLst/>
          </a:prstGeom>
        </p:spPr>
      </p:pic>
    </p:spTree>
    <p:extLst>
      <p:ext uri="{BB962C8B-B14F-4D97-AF65-F5344CB8AC3E}">
        <p14:creationId xmlns:p14="http://schemas.microsoft.com/office/powerpoint/2010/main" val="3983260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7</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45" y="42494"/>
            <a:ext cx="8957544" cy="5906786"/>
          </a:xfrm>
          <a:prstGeom prst="rect">
            <a:avLst/>
          </a:prstGeom>
        </p:spPr>
      </p:pic>
      <p:sp>
        <p:nvSpPr>
          <p:cNvPr id="5" name="Tekstvak 4"/>
          <p:cNvSpPr txBox="1"/>
          <p:nvPr/>
        </p:nvSpPr>
        <p:spPr>
          <a:xfrm>
            <a:off x="671985" y="6086040"/>
            <a:ext cx="7776864" cy="400110"/>
          </a:xfrm>
          <a:prstGeom prst="rect">
            <a:avLst/>
          </a:prstGeom>
          <a:noFill/>
        </p:spPr>
        <p:txBody>
          <a:bodyPr wrap="square" rtlCol="0">
            <a:spAutoFit/>
          </a:bodyPr>
          <a:lstStyle/>
          <a:p>
            <a:pPr algn="ctr"/>
            <a:r>
              <a:rPr lang="nl-NL" sz="2000" b="1" dirty="0"/>
              <a:t> De Architect A.J. Kropholler, 1881-1973</a:t>
            </a:r>
          </a:p>
        </p:txBody>
      </p:sp>
    </p:spTree>
    <p:extLst>
      <p:ext uri="{BB962C8B-B14F-4D97-AF65-F5344CB8AC3E}">
        <p14:creationId xmlns:p14="http://schemas.microsoft.com/office/powerpoint/2010/main" val="197954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8</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0"/>
            <a:ext cx="8244408" cy="6183306"/>
          </a:xfrm>
          <a:prstGeom prst="rect">
            <a:avLst/>
          </a:prstGeom>
        </p:spPr>
      </p:pic>
      <p:sp>
        <p:nvSpPr>
          <p:cNvPr id="5" name="Tekstvak 4"/>
          <p:cNvSpPr txBox="1"/>
          <p:nvPr/>
        </p:nvSpPr>
        <p:spPr>
          <a:xfrm>
            <a:off x="323528" y="6261857"/>
            <a:ext cx="6624736" cy="369332"/>
          </a:xfrm>
          <a:prstGeom prst="rect">
            <a:avLst/>
          </a:prstGeom>
          <a:noFill/>
        </p:spPr>
        <p:txBody>
          <a:bodyPr wrap="square" rtlCol="0">
            <a:spAutoFit/>
          </a:bodyPr>
          <a:lstStyle/>
          <a:p>
            <a:r>
              <a:rPr lang="nl-NL" b="1" dirty="0"/>
              <a:t>Hij bouwde bijvoorbeeld ook het Stadhuis in Waalwijk</a:t>
            </a:r>
          </a:p>
        </p:txBody>
      </p:sp>
    </p:spTree>
    <p:extLst>
      <p:ext uri="{BB962C8B-B14F-4D97-AF65-F5344CB8AC3E}">
        <p14:creationId xmlns:p14="http://schemas.microsoft.com/office/powerpoint/2010/main" val="3616588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r>
              <a:rPr lang="nl-NL"/>
              <a:t>Helma Keijzers, Regionaal Archief Tilburg 2015</a:t>
            </a:r>
          </a:p>
        </p:txBody>
      </p:sp>
      <p:sp>
        <p:nvSpPr>
          <p:cNvPr id="3" name="Tijdelijke aanduiding voor dianummer 2"/>
          <p:cNvSpPr>
            <a:spLocks noGrp="1"/>
          </p:cNvSpPr>
          <p:nvPr>
            <p:ph type="sldNum" sz="quarter" idx="12"/>
          </p:nvPr>
        </p:nvSpPr>
        <p:spPr/>
        <p:txBody>
          <a:bodyPr/>
          <a:lstStyle/>
          <a:p>
            <a:fld id="{DD6954DD-B6C8-4487-82EE-B27DA19FC7DF}" type="slidenum">
              <a:rPr lang="nl-NL" smtClean="0"/>
              <a:t>9</a:t>
            </a:fld>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8365"/>
            <a:ext cx="8112901" cy="6280956"/>
          </a:xfrm>
          <a:prstGeom prst="rect">
            <a:avLst/>
          </a:prstGeom>
        </p:spPr>
      </p:pic>
      <p:sp>
        <p:nvSpPr>
          <p:cNvPr id="5" name="Tekstvak 4"/>
          <p:cNvSpPr txBox="1"/>
          <p:nvPr/>
        </p:nvSpPr>
        <p:spPr>
          <a:xfrm>
            <a:off x="1368557" y="5395712"/>
            <a:ext cx="7056784" cy="369332"/>
          </a:xfrm>
          <a:prstGeom prst="rect">
            <a:avLst/>
          </a:prstGeom>
          <a:noFill/>
        </p:spPr>
        <p:txBody>
          <a:bodyPr wrap="square" rtlCol="0">
            <a:spAutoFit/>
          </a:bodyPr>
          <a:lstStyle/>
          <a:p>
            <a:r>
              <a:rPr lang="nl-NL" b="1" dirty="0"/>
              <a:t>En de St Christoffelschool 1953-1955 </a:t>
            </a:r>
          </a:p>
        </p:txBody>
      </p:sp>
    </p:spTree>
    <p:extLst>
      <p:ext uri="{BB962C8B-B14F-4D97-AF65-F5344CB8AC3E}">
        <p14:creationId xmlns:p14="http://schemas.microsoft.com/office/powerpoint/2010/main" val="2877327088"/>
      </p:ext>
    </p:extLst>
  </p:cSld>
  <p:clrMapOvr>
    <a:masterClrMapping/>
  </p:clrMapOvr>
</p:sld>
</file>

<file path=ppt/theme/theme1.xml><?xml version="1.0" encoding="utf-8"?>
<a:theme xmlns:a="http://schemas.openxmlformats.org/drawingml/2006/main" name="Technisch">
  <a:themeElements>
    <a:clrScheme name="Technisch">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sch">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sch">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3737</TotalTime>
  <Words>1184</Words>
  <Application>Microsoft Office PowerPoint</Application>
  <PresentationFormat>Diavoorstelling (4:3)</PresentationFormat>
  <Paragraphs>191</Paragraphs>
  <Slides>62</Slides>
  <Notes>7</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62</vt:i4>
      </vt:variant>
    </vt:vector>
  </HeadingPairs>
  <TitlesOfParts>
    <vt:vector size="67" baseType="lpstr">
      <vt:lpstr>Arial</vt:lpstr>
      <vt:lpstr>Calibri</vt:lpstr>
      <vt:lpstr>Franklin Gothic Book</vt:lpstr>
      <vt:lpstr>Wingdings 2</vt:lpstr>
      <vt:lpstr>Technisch</vt:lpstr>
      <vt:lpstr>historie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historie van   Mariëngaarde</dc:title>
  <dc:creator>Keijzers</dc:creator>
  <cp:lastModifiedBy>Helma Keijzers0Hormann</cp:lastModifiedBy>
  <cp:revision>66</cp:revision>
  <dcterms:created xsi:type="dcterms:W3CDTF">2015-06-23T08:08:02Z</dcterms:created>
  <dcterms:modified xsi:type="dcterms:W3CDTF">2019-08-30T12:13:49Z</dcterms:modified>
</cp:coreProperties>
</file>